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2" r:id="rId1"/>
  </p:sldMasterIdLst>
  <p:notesMasterIdLst>
    <p:notesMasterId r:id="rId96"/>
  </p:notesMasterIdLst>
  <p:sldIdLst>
    <p:sldId id="332" r:id="rId2"/>
    <p:sldId id="320" r:id="rId3"/>
    <p:sldId id="321" r:id="rId4"/>
    <p:sldId id="333" r:id="rId5"/>
    <p:sldId id="323" r:id="rId6"/>
    <p:sldId id="395" r:id="rId7"/>
    <p:sldId id="324" r:id="rId8"/>
    <p:sldId id="326" r:id="rId9"/>
    <p:sldId id="325" r:id="rId10"/>
    <p:sldId id="262" r:id="rId11"/>
    <p:sldId id="341" r:id="rId12"/>
    <p:sldId id="263" r:id="rId13"/>
    <p:sldId id="264" r:id="rId14"/>
    <p:sldId id="343" r:id="rId15"/>
    <p:sldId id="265" r:id="rId16"/>
    <p:sldId id="266" r:id="rId17"/>
    <p:sldId id="344" r:id="rId18"/>
    <p:sldId id="345" r:id="rId19"/>
    <p:sldId id="346" r:id="rId20"/>
    <p:sldId id="347" r:id="rId21"/>
    <p:sldId id="334" r:id="rId22"/>
    <p:sldId id="335" r:id="rId23"/>
    <p:sldId id="336" r:id="rId24"/>
    <p:sldId id="337" r:id="rId25"/>
    <p:sldId id="349" r:id="rId26"/>
    <p:sldId id="338" r:id="rId27"/>
    <p:sldId id="339" r:id="rId28"/>
    <p:sldId id="340" r:id="rId29"/>
    <p:sldId id="348" r:id="rId30"/>
    <p:sldId id="267" r:id="rId31"/>
    <p:sldId id="268" r:id="rId32"/>
    <p:sldId id="271" r:id="rId33"/>
    <p:sldId id="269" r:id="rId34"/>
    <p:sldId id="350" r:id="rId35"/>
    <p:sldId id="354" r:id="rId36"/>
    <p:sldId id="274" r:id="rId37"/>
    <p:sldId id="275" r:id="rId38"/>
    <p:sldId id="276" r:id="rId39"/>
    <p:sldId id="314" r:id="rId40"/>
    <p:sldId id="315" r:id="rId41"/>
    <p:sldId id="277" r:id="rId42"/>
    <p:sldId id="316" r:id="rId43"/>
    <p:sldId id="327" r:id="rId44"/>
    <p:sldId id="278" r:id="rId45"/>
    <p:sldId id="317" r:id="rId46"/>
    <p:sldId id="280" r:id="rId47"/>
    <p:sldId id="318" r:id="rId48"/>
    <p:sldId id="282" r:id="rId49"/>
    <p:sldId id="319" r:id="rId50"/>
    <p:sldId id="351" r:id="rId51"/>
    <p:sldId id="355" r:id="rId52"/>
    <p:sldId id="356" r:id="rId53"/>
    <p:sldId id="357" r:id="rId54"/>
    <p:sldId id="358" r:id="rId55"/>
    <p:sldId id="359" r:id="rId56"/>
    <p:sldId id="360" r:id="rId57"/>
    <p:sldId id="361" r:id="rId58"/>
    <p:sldId id="283" r:id="rId59"/>
    <p:sldId id="362" r:id="rId60"/>
    <p:sldId id="285" r:id="rId61"/>
    <p:sldId id="363" r:id="rId62"/>
    <p:sldId id="364" r:id="rId63"/>
    <p:sldId id="365" r:id="rId64"/>
    <p:sldId id="366" r:id="rId65"/>
    <p:sldId id="367" r:id="rId66"/>
    <p:sldId id="368" r:id="rId67"/>
    <p:sldId id="370" r:id="rId68"/>
    <p:sldId id="369" r:id="rId69"/>
    <p:sldId id="291" r:id="rId70"/>
    <p:sldId id="372" r:id="rId71"/>
    <p:sldId id="374" r:id="rId72"/>
    <p:sldId id="375" r:id="rId73"/>
    <p:sldId id="376" r:id="rId74"/>
    <p:sldId id="377" r:id="rId75"/>
    <p:sldId id="378" r:id="rId76"/>
    <p:sldId id="379" r:id="rId77"/>
    <p:sldId id="380" r:id="rId78"/>
    <p:sldId id="381" r:id="rId79"/>
    <p:sldId id="382" r:id="rId80"/>
    <p:sldId id="384" r:id="rId81"/>
    <p:sldId id="383" r:id="rId82"/>
    <p:sldId id="385" r:id="rId83"/>
    <p:sldId id="386" r:id="rId84"/>
    <p:sldId id="387" r:id="rId85"/>
    <p:sldId id="388" r:id="rId86"/>
    <p:sldId id="391" r:id="rId87"/>
    <p:sldId id="389" r:id="rId88"/>
    <p:sldId id="390" r:id="rId89"/>
    <p:sldId id="303" r:id="rId90"/>
    <p:sldId id="392" r:id="rId91"/>
    <p:sldId id="393" r:id="rId92"/>
    <p:sldId id="394" r:id="rId93"/>
    <p:sldId id="313" r:id="rId94"/>
    <p:sldId id="322"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5F978D"/>
    <a:srgbClr val="D57A15"/>
    <a:srgbClr val="7B7ABB"/>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829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B097F1B-80EA-47CD-95DB-E8DEA40B3352}" type="slidenum">
              <a:rPr lang="en-US"/>
              <a:pPr>
                <a:defRPr/>
              </a:pPr>
              <a:t>‹#›</a:t>
            </a:fld>
            <a:endParaRPr lang="en-US"/>
          </a:p>
        </p:txBody>
      </p:sp>
    </p:spTree>
    <p:extLst>
      <p:ext uri="{BB962C8B-B14F-4D97-AF65-F5344CB8AC3E}">
        <p14:creationId xmlns:p14="http://schemas.microsoft.com/office/powerpoint/2010/main" val="34397218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23112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r>
              <a:rPr lang="en-US" dirty="0"/>
              <a:t>For our work in this chapter, we will use data from Cape </a:t>
            </a:r>
            <a:r>
              <a:rPr lang="en-US" dirty="0" err="1"/>
              <a:t>Codd</a:t>
            </a:r>
            <a:r>
              <a:rPr lang="en-US" dirty="0"/>
              <a:t> Outdoor Sports (</a:t>
            </a:r>
            <a:r>
              <a:rPr lang="en-US" dirty="0" smtClean="0"/>
              <a:t>although based </a:t>
            </a:r>
            <a:r>
              <a:rPr lang="en-US" dirty="0"/>
              <a:t>on a real outdoor retail equipment vendor, Cape </a:t>
            </a:r>
            <a:r>
              <a:rPr lang="en-US" dirty="0" err="1"/>
              <a:t>Codd</a:t>
            </a:r>
            <a:r>
              <a:rPr lang="en-US" dirty="0"/>
              <a:t> Outdoor Sports is a </a:t>
            </a:r>
            <a:r>
              <a:rPr lang="en-US" dirty="0" smtClean="0"/>
              <a:t>fictitious company</a:t>
            </a:r>
            <a:r>
              <a:rPr lang="en-US" dirty="0"/>
              <a:t>). The Cape </a:t>
            </a:r>
            <a:r>
              <a:rPr lang="en-US" dirty="0" err="1"/>
              <a:t>Codd</a:t>
            </a:r>
            <a:r>
              <a:rPr lang="en-US" dirty="0"/>
              <a:t> Outdoor Sports Web site is shown </a:t>
            </a:r>
            <a:r>
              <a:rPr lang="en-US" dirty="0" smtClean="0"/>
              <a:t>here</a:t>
            </a:r>
            <a:r>
              <a:rPr lang="en-US" dirty="0"/>
              <a:t>.</a:t>
            </a:r>
            <a:endParaRPr lang="en-US" dirty="0" smtClean="0"/>
          </a:p>
        </p:txBody>
      </p:sp>
    </p:spTree>
    <p:extLst>
      <p:ext uri="{BB962C8B-B14F-4D97-AF65-F5344CB8AC3E}">
        <p14:creationId xmlns:p14="http://schemas.microsoft.com/office/powerpoint/2010/main" val="3775940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86226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37888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13733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11131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37678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65746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10160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92759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097F1B-80EA-47CD-95DB-E8DEA40B3352}" type="slidenum">
              <a:rPr lang="en-US" smtClean="0"/>
              <a:pPr>
                <a:defRPr/>
              </a:pPr>
              <a:t>19</a:t>
            </a:fld>
            <a:endParaRPr lang="en-US"/>
          </a:p>
        </p:txBody>
      </p:sp>
    </p:spTree>
    <p:extLst>
      <p:ext uri="{BB962C8B-B14F-4D97-AF65-F5344CB8AC3E}">
        <p14:creationId xmlns:p14="http://schemas.microsoft.com/office/powerpoint/2010/main" val="2259563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6554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097F1B-80EA-47CD-95DB-E8DEA40B3352}" type="slidenum">
              <a:rPr lang="en-US" smtClean="0"/>
              <a:pPr>
                <a:defRPr/>
              </a:pPr>
              <a:t>20</a:t>
            </a:fld>
            <a:endParaRPr lang="en-US"/>
          </a:p>
        </p:txBody>
      </p:sp>
    </p:spTree>
    <p:extLst>
      <p:ext uri="{BB962C8B-B14F-4D97-AF65-F5344CB8AC3E}">
        <p14:creationId xmlns:p14="http://schemas.microsoft.com/office/powerpoint/2010/main" val="21078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54152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7676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21639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15205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63143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49248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77571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954251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097F1B-80EA-47CD-95DB-E8DEA40B3352}" type="slidenum">
              <a:rPr lang="en-US" smtClean="0"/>
              <a:pPr>
                <a:defRPr/>
              </a:pPr>
              <a:t>29</a:t>
            </a:fld>
            <a:endParaRPr lang="en-US"/>
          </a:p>
        </p:txBody>
      </p:sp>
    </p:spTree>
    <p:extLst>
      <p:ext uri="{BB962C8B-B14F-4D97-AF65-F5344CB8AC3E}">
        <p14:creationId xmlns:p14="http://schemas.microsoft.com/office/powerpoint/2010/main" val="957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96869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99983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296650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36942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12962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14710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097F1B-80EA-47CD-95DB-E8DEA40B3352}" type="slidenum">
              <a:rPr lang="en-US" smtClean="0"/>
              <a:pPr>
                <a:defRPr/>
              </a:pPr>
              <a:t>35</a:t>
            </a:fld>
            <a:endParaRPr lang="en-US"/>
          </a:p>
        </p:txBody>
      </p:sp>
    </p:spTree>
    <p:extLst>
      <p:ext uri="{BB962C8B-B14F-4D97-AF65-F5344CB8AC3E}">
        <p14:creationId xmlns:p14="http://schemas.microsoft.com/office/powerpoint/2010/main" val="4190534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4452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177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70578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28252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933939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73103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71591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80146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78277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54510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884466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24862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81151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81930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79207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4008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62025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407705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15358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78580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78321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891286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2213842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496094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024979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1152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53991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9553507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129445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38658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7666942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78202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148414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73531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5233712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22286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16537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536963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686863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79867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402315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641739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519999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604258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319615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864993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808420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45047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2062844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490957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878548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665457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578566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331055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2749949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598419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666458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547418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5901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r>
              <a:rPr lang="en-US" dirty="0" smtClean="0"/>
              <a:t>BI </a:t>
            </a:r>
            <a:r>
              <a:rPr lang="en-US" dirty="0"/>
              <a:t>systems typically store their associated data in </a:t>
            </a:r>
            <a:r>
              <a:rPr lang="en-US" b="1" dirty="0"/>
              <a:t>data warehouses</a:t>
            </a:r>
            <a:r>
              <a:rPr lang="en-US" dirty="0" smtClean="0"/>
              <a:t>, which </a:t>
            </a:r>
            <a:r>
              <a:rPr lang="en-US" dirty="0"/>
              <a:t>are database systems that have data, programs, and personnel that </a:t>
            </a:r>
            <a:r>
              <a:rPr lang="en-US" dirty="0" smtClean="0"/>
              <a:t>specialize in </a:t>
            </a:r>
            <a:r>
              <a:rPr lang="en-US" dirty="0"/>
              <a:t>the preparation of data for BI processing. Data warehouses will be </a:t>
            </a:r>
            <a:r>
              <a:rPr lang="en-US" dirty="0" err="1" smtClean="0"/>
              <a:t>iscussed</a:t>
            </a:r>
            <a:r>
              <a:rPr lang="en-US" dirty="0" smtClean="0"/>
              <a:t> </a:t>
            </a:r>
            <a:r>
              <a:rPr lang="en-US" dirty="0"/>
              <a:t>in detail </a:t>
            </a:r>
            <a:r>
              <a:rPr lang="en-US" dirty="0" smtClean="0"/>
              <a:t>in Chapter </a:t>
            </a:r>
            <a:r>
              <a:rPr lang="en-US" dirty="0"/>
              <a:t>12, so for now we will simply note that data warehouses vary in scale and scope. </a:t>
            </a:r>
            <a:r>
              <a:rPr lang="en-US" dirty="0" smtClean="0"/>
              <a:t>They can </a:t>
            </a:r>
            <a:r>
              <a:rPr lang="en-US" dirty="0"/>
              <a:t>be as simple as a sole employee processing a data extract on a part-time basis or as </a:t>
            </a:r>
            <a:r>
              <a:rPr lang="en-US" dirty="0" smtClean="0"/>
              <a:t>complex as </a:t>
            </a:r>
            <a:r>
              <a:rPr lang="en-US" dirty="0"/>
              <a:t>a department with dozens of employees maintaining libraries of data and programs.</a:t>
            </a:r>
          </a:p>
          <a:p>
            <a:r>
              <a:rPr lang="en-US" dirty="0" smtClean="0"/>
              <a:t>The </a:t>
            </a:r>
            <a:r>
              <a:rPr lang="en-US" dirty="0"/>
              <a:t>components of a typical company-wide data warehouse. Data are </a:t>
            </a:r>
            <a:r>
              <a:rPr lang="en-US" dirty="0" smtClean="0"/>
              <a:t>read from </a:t>
            </a:r>
            <a:r>
              <a:rPr lang="en-US" dirty="0"/>
              <a:t>operational databases (the databases that store the company’s current day-to-day </a:t>
            </a:r>
            <a:r>
              <a:rPr lang="en-US" dirty="0" smtClean="0"/>
              <a:t>transaction data</a:t>
            </a:r>
            <a:r>
              <a:rPr lang="en-US" dirty="0"/>
              <a:t>), from other internal data, or from external data sources by the </a:t>
            </a:r>
            <a:r>
              <a:rPr lang="en-US" b="1" dirty="0"/>
              <a:t>Extract, Transform</a:t>
            </a:r>
            <a:r>
              <a:rPr lang="en-US" b="1" dirty="0" smtClean="0"/>
              <a:t>, and </a:t>
            </a:r>
            <a:r>
              <a:rPr lang="en-US" b="1" dirty="0"/>
              <a:t>Load (ETL) system</a:t>
            </a:r>
            <a:r>
              <a:rPr lang="en-US" dirty="0"/>
              <a:t>. The ETL system then cleans and prepares the data for BI processing</a:t>
            </a:r>
            <a:r>
              <a:rPr lang="en-US" dirty="0" smtClean="0"/>
              <a:t>.</a:t>
            </a:r>
          </a:p>
          <a:p>
            <a:r>
              <a:rPr lang="en-US" dirty="0"/>
              <a:t>This can be a complex process, but the data is then stored in the </a:t>
            </a:r>
            <a:r>
              <a:rPr lang="en-US" b="1" dirty="0"/>
              <a:t>data warehouse DBMS </a:t>
            </a:r>
            <a:r>
              <a:rPr lang="en-US" dirty="0" smtClean="0"/>
              <a:t>for use </a:t>
            </a:r>
            <a:r>
              <a:rPr lang="en-US" dirty="0"/>
              <a:t>by BI users who access the data by various BI tools. </a:t>
            </a:r>
            <a:r>
              <a:rPr lang="en-US" dirty="0" smtClean="0"/>
              <a:t>The DBMS used </a:t>
            </a:r>
            <a:r>
              <a:rPr lang="en-US" dirty="0"/>
              <a:t>for the data warehouse stores both databases and the metadata for those databases</a:t>
            </a:r>
            <a:r>
              <a:rPr lang="en-US" dirty="0" smtClean="0"/>
              <a:t>.</a:t>
            </a:r>
          </a:p>
          <a:p>
            <a:r>
              <a:rPr lang="en-US" dirty="0"/>
              <a:t>A small, specialized data warehouse is referred to as a </a:t>
            </a:r>
            <a:r>
              <a:rPr lang="en-US" b="1" dirty="0"/>
              <a:t>data mart</a:t>
            </a:r>
            <a:r>
              <a:rPr lang="en-US" dirty="0" smtClean="0"/>
              <a:t>. Data </a:t>
            </a:r>
            <a:r>
              <a:rPr lang="en-US" dirty="0"/>
              <a:t>marts and their relationship to data warehouses are discussed </a:t>
            </a:r>
            <a:r>
              <a:rPr lang="en-US" dirty="0" smtClean="0"/>
              <a:t>in Chapter </a:t>
            </a:r>
            <a:r>
              <a:rPr lang="en-US" dirty="0"/>
              <a:t>12. Note that the DBMS used for the data warehouse may or may not be </a:t>
            </a:r>
            <a:r>
              <a:rPr lang="en-US" dirty="0" smtClean="0"/>
              <a:t>the same </a:t>
            </a:r>
            <a:r>
              <a:rPr lang="en-US" dirty="0"/>
              <a:t>DBMS product used for the operational databases</a:t>
            </a:r>
            <a:r>
              <a:rPr lang="en-US" dirty="0" smtClean="0"/>
              <a:t>.</a:t>
            </a:r>
          </a:p>
        </p:txBody>
      </p:sp>
    </p:spTree>
    <p:extLst>
      <p:ext uri="{BB962C8B-B14F-4D97-AF65-F5344CB8AC3E}">
        <p14:creationId xmlns:p14="http://schemas.microsoft.com/office/powerpoint/2010/main" val="2332525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832794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151900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9123750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p:spPr>
        <p:txBody>
          <a:bodyPr/>
          <a:lstStyle/>
          <a:p>
            <a:pPr eaLnBrk="1" hangingPunct="1"/>
            <a:endParaRPr lang="en-US" smtClean="0"/>
          </a:p>
        </p:txBody>
      </p:sp>
      <p:sp>
        <p:nvSpPr>
          <p:cNvPr id="151556" name="Slide Number Placeholder 3"/>
          <p:cNvSpPr>
            <a:spLocks noGrp="1"/>
          </p:cNvSpPr>
          <p:nvPr>
            <p:ph type="sldNum" sz="quarter" idx="5"/>
          </p:nvPr>
        </p:nvSpPr>
        <p:spPr>
          <a:noFill/>
        </p:spPr>
        <p:txBody>
          <a:bodyPr/>
          <a:lstStyle/>
          <a:p>
            <a:fld id="{AF502406-14D6-40C2-82FB-2536313FC53E}" type="slidenum">
              <a:rPr lang="en-US" smtClean="0"/>
              <a:pPr/>
              <a:t>93</a:t>
            </a:fld>
            <a:endParaRPr lang="en-US" smtClean="0"/>
          </a:p>
        </p:txBody>
      </p:sp>
    </p:spTree>
    <p:extLst>
      <p:ext uri="{BB962C8B-B14F-4D97-AF65-F5344CB8AC3E}">
        <p14:creationId xmlns:p14="http://schemas.microsoft.com/office/powerpoint/2010/main" val="19735020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xfrm>
            <a:off x="1152525" y="692150"/>
            <a:ext cx="4554538" cy="3416300"/>
          </a:xfrm>
          <a:ln/>
        </p:spPr>
      </p:sp>
      <p:sp>
        <p:nvSpPr>
          <p:cNvPr id="152579" name="Rectangle 3"/>
          <p:cNvSpPr>
            <a:spLocks noGrp="1" noChangeArrowheads="1"/>
          </p:cNvSpPr>
          <p:nvPr>
            <p:ph type="body" idx="1"/>
          </p:nvPr>
        </p:nvSpPr>
        <p:spPr>
          <a:xfrm>
            <a:off x="914400" y="4343400"/>
            <a:ext cx="5029200" cy="4114800"/>
          </a:xfrm>
          <a:noFill/>
          <a:ln/>
        </p:spPr>
        <p:txBody>
          <a:bodyPr lIns="90480" tIns="44446" rIns="90480" bIns="44446"/>
          <a:lstStyle/>
          <a:p>
            <a:endParaRPr lang="en-US" smtClean="0"/>
          </a:p>
        </p:txBody>
      </p:sp>
    </p:spTree>
    <p:extLst>
      <p:ext uri="{BB962C8B-B14F-4D97-AF65-F5344CB8AC3E}">
        <p14:creationId xmlns:p14="http://schemas.microsoft.com/office/powerpoint/2010/main" val="1155435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pPr>
              <a:defRPr/>
            </a:pPr>
            <a:r>
              <a:rPr lang="en-US" smtClean="0"/>
              <a:t>2-</a:t>
            </a:r>
            <a:fld id="{6BE17345-96E1-407F-9A47-56B80B8A22C9}" type="slidenum">
              <a:rPr lang="en-US" smtClean="0"/>
              <a:pPr>
                <a:defRPr/>
              </a:pPr>
              <a:t>‹#›</a:t>
            </a:fld>
            <a:endParaRPr lang="en-US" smtClean="0"/>
          </a:p>
          <a:p>
            <a:pPr>
              <a:defRPr/>
            </a:pPr>
            <a:endParaRPr lang="en-US" dirty="0"/>
          </a:p>
        </p:txBody>
      </p:sp>
    </p:spTree>
    <p:extLst>
      <p:ext uri="{BB962C8B-B14F-4D97-AF65-F5344CB8AC3E}">
        <p14:creationId xmlns:p14="http://schemas.microsoft.com/office/powerpoint/2010/main" val="1620671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2-</a:t>
            </a:r>
            <a:fld id="{6C078578-6D94-43E5-9036-B2FC0EAB4458}"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167467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2-</a:t>
            </a:r>
            <a:fld id="{81AB665A-9B59-4E5C-9748-B56014D043F0}"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1488161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t>KROENKE AND AUER - DATABASE PROCESSING, 14th Edition  © 2016 Pearson Education, Inc.</a:t>
            </a:r>
            <a:endParaRPr lang="en-US" dirty="0"/>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2-</a:t>
            </a:r>
            <a:fld id="{0C248418-B8E9-490B-ADCF-407513C9FED8}"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54165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2-</a:t>
            </a:r>
            <a:fld id="{224A35FB-94B4-4250-B2A1-1FF1DC438C7F}" type="slidenum">
              <a:rPr lang="en-US" smtClean="0"/>
              <a:pPr>
                <a:defRPr/>
              </a:pPr>
              <a:t>‹#›</a:t>
            </a:fld>
            <a:endParaRPr lang="en-US" smtClean="0"/>
          </a:p>
          <a:p>
            <a:pPr>
              <a:defRPr/>
            </a:pPr>
            <a:endParaRPr lang="en-US" dirty="0"/>
          </a:p>
        </p:txBody>
      </p:sp>
    </p:spTree>
    <p:extLst>
      <p:ext uri="{BB962C8B-B14F-4D97-AF65-F5344CB8AC3E}">
        <p14:creationId xmlns:p14="http://schemas.microsoft.com/office/powerpoint/2010/main" val="200227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pPr>
              <a:defRPr/>
            </a:pPr>
            <a:r>
              <a:rPr lang="en-US" smtClean="0"/>
              <a:t>2-</a:t>
            </a:r>
            <a:fld id="{40C23F29-DE6F-4888-8436-6D8A905EA04B}"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2341573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2-</a:t>
            </a:r>
            <a:fld id="{A9790A89-4482-440C-A3E6-10AD3F68F402}"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545744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r>
              <a:rPr lang="en-US" smtClean="0"/>
              <a:t>2-</a:t>
            </a:r>
            <a:fld id="{498C1572-4F15-451C-AB8F-5D4473E13F49}"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5659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t>KROENKE AND AUER - DATABASE PROCESSING, 14th Edition  © 2016 Pearson Education, Inc.</a:t>
            </a:r>
            <a:endParaRPr lang="en-US" dirty="0"/>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pPr>
              <a:defRPr/>
            </a:pPr>
            <a:r>
              <a:rPr lang="en-US" smtClean="0"/>
              <a:t>2-</a:t>
            </a:r>
            <a:fld id="{1A1EF412-E777-403A-B620-CF6FB56B7FFC}" type="slidenum">
              <a:rPr lang="en-US" smtClean="0"/>
              <a:pPr>
                <a:defRPr/>
              </a:pPr>
              <a:t>‹#›</a:t>
            </a:fld>
            <a:endParaRPr lang="en-US" smtClean="0"/>
          </a:p>
          <a:p>
            <a:pPr>
              <a:defRPr/>
            </a:pPr>
            <a:endParaRPr lang="en-US" dirty="0"/>
          </a:p>
        </p:txBody>
      </p:sp>
    </p:spTree>
    <p:extLst>
      <p:ext uri="{BB962C8B-B14F-4D97-AF65-F5344CB8AC3E}">
        <p14:creationId xmlns:p14="http://schemas.microsoft.com/office/powerpoint/2010/main" val="67074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r>
              <a:rPr lang="en-US" smtClean="0"/>
              <a:t>2-</a:t>
            </a:r>
            <a:fld id="{A3FD07AF-6DBE-41F5-ADDC-2DE87B379DDC}"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29322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2-</a:t>
            </a:r>
            <a:fld id="{DC6FBAE3-7269-456F-9747-4A9425738172}"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324685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14th Edition  © 2016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2-</a:t>
            </a:r>
            <a:fld id="{751C9C85-D794-470B-A469-62F524B5DB3B}"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2899793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pPr>
              <a:defRPr/>
            </a:pPr>
            <a:r>
              <a:rPr lang="en-US" smtClean="0"/>
              <a:t>2-</a:t>
            </a:r>
            <a:fld id="{0C248418-B8E9-490B-ADCF-407513C9FED8}" type="slidenum">
              <a:rPr lang="en-US" smtClean="0"/>
              <a:pPr>
                <a:defRPr/>
              </a:pPr>
              <a:t>‹#›</a:t>
            </a:fld>
            <a:endParaRPr lang="en-US" smtClean="0"/>
          </a:p>
          <a:p>
            <a:pPr>
              <a:defRPr/>
            </a:pPr>
            <a:endParaRPr lang="en-US"/>
          </a:p>
        </p:txBody>
      </p:sp>
    </p:spTree>
    <p:extLst>
      <p:ext uri="{BB962C8B-B14F-4D97-AF65-F5344CB8AC3E}">
        <p14:creationId xmlns:p14="http://schemas.microsoft.com/office/powerpoint/2010/main" val="3691989851"/>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2382224"/>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Two:</a:t>
            </a:r>
            <a:endParaRPr lang="en-US" sz="3600" b="1" dirty="0">
              <a:solidFill>
                <a:srgbClr val="D57A15"/>
              </a:solidFill>
              <a:latin typeface="Calibri" pitchFamily="34" charset="0"/>
              <a:cs typeface="Calibri" pitchFamily="34" charset="0"/>
            </a:endParaRPr>
          </a:p>
          <a:p>
            <a:pPr algn="ctr">
              <a:spcBef>
                <a:spcPct val="20000"/>
              </a:spcBef>
            </a:pPr>
            <a:r>
              <a:rPr lang="en-US" sz="3600" b="1" dirty="0" smtClean="0">
                <a:solidFill>
                  <a:srgbClr val="5F978D"/>
                </a:solidFill>
                <a:latin typeface="Calibri" pitchFamily="34" charset="0"/>
                <a:cs typeface="Calibri" pitchFamily="34" charset="0"/>
              </a:rPr>
              <a:t>Introduction</a:t>
            </a:r>
            <a:br>
              <a:rPr lang="en-US" sz="3600" b="1" dirty="0" smtClean="0">
                <a:solidFill>
                  <a:srgbClr val="5F978D"/>
                </a:solidFill>
                <a:latin typeface="Calibri" pitchFamily="34" charset="0"/>
                <a:cs typeface="Calibri" pitchFamily="34" charset="0"/>
              </a:rPr>
            </a:br>
            <a:r>
              <a:rPr lang="en-US" sz="3600" b="1" dirty="0" smtClean="0">
                <a:solidFill>
                  <a:srgbClr val="5F978D"/>
                </a:solidFill>
                <a:latin typeface="Calibri" pitchFamily="34" charset="0"/>
                <a:cs typeface="Calibri" pitchFamily="34" charset="0"/>
              </a:rPr>
              <a:t>to</a:t>
            </a:r>
            <a:br>
              <a:rPr lang="en-US" sz="3600" b="1" dirty="0" smtClean="0">
                <a:solidFill>
                  <a:srgbClr val="5F978D"/>
                </a:solidFill>
                <a:latin typeface="Calibri" pitchFamily="34" charset="0"/>
                <a:cs typeface="Calibri" pitchFamily="34" charset="0"/>
              </a:rPr>
            </a:br>
            <a:r>
              <a:rPr lang="en-US" sz="3600" b="1" dirty="0" smtClean="0">
                <a:solidFill>
                  <a:srgbClr val="5F978D"/>
                </a:solidFill>
                <a:latin typeface="Calibri" pitchFamily="34" charset="0"/>
                <a:cs typeface="Calibri" pitchFamily="34" charset="0"/>
              </a:rPr>
              <a:t>Structured Query Language</a:t>
            </a:r>
          </a:p>
          <a:p>
            <a:pPr algn="ctr">
              <a:spcBef>
                <a:spcPct val="20000"/>
              </a:spcBef>
            </a:pPr>
            <a:r>
              <a:rPr lang="en-US" sz="3600" b="1" dirty="0" smtClean="0">
                <a:solidFill>
                  <a:srgbClr val="5F978D"/>
                </a:solidFill>
                <a:latin typeface="Calibri" pitchFamily="34" charset="0"/>
                <a:cs typeface="Calibri" pitchFamily="34" charset="0"/>
              </a:rPr>
              <a:t>Part 1: Single Table Queries</a:t>
            </a:r>
            <a:endParaRPr lang="en-US" sz="3600" b="1" dirty="0">
              <a:solidFill>
                <a:srgbClr val="5F978D"/>
              </a:solidFill>
              <a:latin typeface="Calibri" pitchFamily="34" charset="0"/>
              <a:cs typeface="Calibri"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209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74638"/>
            <a:ext cx="8229600" cy="792162"/>
          </a:xfrm>
        </p:spPr>
        <p:txBody>
          <a:bodyPr/>
          <a:lstStyle/>
          <a:p>
            <a:pPr eaLnBrk="1" hangingPunct="1"/>
            <a:r>
              <a:rPr dirty="0" smtClean="0"/>
              <a:t>Cape </a:t>
            </a:r>
            <a:r>
              <a:rPr dirty="0" err="1" smtClean="0"/>
              <a:t>Codd</a:t>
            </a:r>
            <a:r>
              <a:rPr dirty="0" smtClean="0"/>
              <a:t> Outdoor Sports</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8" name="Picture 7"/>
          <p:cNvPicPr>
            <a:picLocks noChangeAspect="1"/>
          </p:cNvPicPr>
          <p:nvPr/>
        </p:nvPicPr>
        <p:blipFill>
          <a:blip r:embed="rId3"/>
          <a:stretch>
            <a:fillRect/>
          </a:stretch>
        </p:blipFill>
        <p:spPr>
          <a:xfrm>
            <a:off x="1023953" y="1140920"/>
            <a:ext cx="7096093" cy="5104305"/>
          </a:xfrm>
          <a:prstGeom prst="rect">
            <a:avLst/>
          </a:prstGeom>
          <a:ln>
            <a:solidFill>
              <a:schemeClr val="tx1">
                <a:lumMod val="50000"/>
                <a:lumOff val="50000"/>
              </a:schemeClr>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smtClean="0"/>
              <a:t>Cape Codd Outdoor Sports</a:t>
            </a:r>
          </a:p>
        </p:txBody>
      </p:sp>
      <p:sp>
        <p:nvSpPr>
          <p:cNvPr id="24579" name="Rectangle 3"/>
          <p:cNvSpPr>
            <a:spLocks noGrp="1" noChangeArrowheads="1"/>
          </p:cNvSpPr>
          <p:nvPr>
            <p:ph idx="1"/>
          </p:nvPr>
        </p:nvSpPr>
        <p:spPr/>
        <p:txBody>
          <a:bodyPr/>
          <a:lstStyle/>
          <a:p>
            <a:pPr eaLnBrk="1" hangingPunct="1">
              <a:lnSpc>
                <a:spcPct val="90000"/>
              </a:lnSpc>
            </a:pPr>
            <a:r>
              <a:rPr lang="en-US" sz="2800" dirty="0" smtClean="0"/>
              <a:t>Cape </a:t>
            </a:r>
            <a:r>
              <a:rPr lang="en-US" sz="2800" dirty="0" err="1" smtClean="0"/>
              <a:t>Codd</a:t>
            </a:r>
            <a:r>
              <a:rPr lang="en-US" sz="2800" dirty="0" smtClean="0"/>
              <a:t> Outdoor Sports is a fictitious company based on an actual outdoor retail equipment vendor.</a:t>
            </a:r>
          </a:p>
          <a:p>
            <a:pPr eaLnBrk="1" hangingPunct="1">
              <a:lnSpc>
                <a:spcPct val="90000"/>
              </a:lnSpc>
            </a:pPr>
            <a:r>
              <a:rPr lang="en-US" sz="2800" dirty="0" smtClean="0"/>
              <a:t>Cape </a:t>
            </a:r>
            <a:r>
              <a:rPr lang="en-US" sz="2800" dirty="0" err="1" smtClean="0"/>
              <a:t>Codd</a:t>
            </a:r>
            <a:r>
              <a:rPr lang="en-US" sz="2800" dirty="0" smtClean="0"/>
              <a:t> Outdoor Sports:</a:t>
            </a:r>
          </a:p>
          <a:p>
            <a:pPr lvl="1" eaLnBrk="1" hangingPunct="1">
              <a:lnSpc>
                <a:spcPct val="90000"/>
              </a:lnSpc>
            </a:pPr>
            <a:r>
              <a:rPr lang="en-US" dirty="0" smtClean="0"/>
              <a:t>Has 15 retail stores in the United States and Canada.</a:t>
            </a:r>
          </a:p>
          <a:p>
            <a:pPr lvl="1" eaLnBrk="1" hangingPunct="1">
              <a:lnSpc>
                <a:spcPct val="90000"/>
              </a:lnSpc>
            </a:pPr>
            <a:r>
              <a:rPr lang="en-US" dirty="0" smtClean="0"/>
              <a:t>Has an online Internet store.</a:t>
            </a:r>
          </a:p>
          <a:p>
            <a:pPr lvl="1" eaLnBrk="1" hangingPunct="1">
              <a:lnSpc>
                <a:spcPct val="90000"/>
              </a:lnSpc>
            </a:pPr>
            <a:r>
              <a:rPr lang="en-US" dirty="0" smtClean="0"/>
              <a:t>Has a (postal) mail order department.</a:t>
            </a:r>
          </a:p>
          <a:p>
            <a:pPr eaLnBrk="1" hangingPunct="1">
              <a:lnSpc>
                <a:spcPct val="90000"/>
              </a:lnSpc>
            </a:pPr>
            <a:r>
              <a:rPr lang="en-US" sz="2800" dirty="0" smtClean="0"/>
              <a:t>All retail sales are recorded in an Oracle Database 12</a:t>
            </a:r>
            <a:r>
              <a:rPr lang="en-US" sz="2800" i="1" dirty="0" smtClean="0"/>
              <a:t>c</a:t>
            </a:r>
            <a:r>
              <a:rPr lang="en-US" sz="2800" dirty="0" smtClean="0"/>
              <a:t> database.</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42257754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Grp="1" noChangeArrowheads="1"/>
          </p:cNvSpPr>
          <p:nvPr>
            <p:ph type="title"/>
          </p:nvPr>
        </p:nvSpPr>
        <p:spPr/>
        <p:txBody>
          <a:bodyPr/>
          <a:lstStyle/>
          <a:p>
            <a:pPr eaLnBrk="1" hangingPunct="1"/>
            <a:r>
              <a:rPr sz="4000" smtClean="0"/>
              <a:t>Cape Codd Retail Sales Structure</a:t>
            </a:r>
          </a:p>
        </p:txBody>
      </p:sp>
      <p:pic>
        <p:nvPicPr>
          <p:cNvPr id="25602" name="Picture 7"/>
          <p:cNvPicPr>
            <a:picLocks noGrp="1" noChangeAspect="1" noChangeArrowheads="1"/>
          </p:cNvPicPr>
          <p:nvPr>
            <p:ph idx="1"/>
          </p:nvPr>
        </p:nvPicPr>
        <p:blipFill>
          <a:blip r:embed="rId3" cstate="print"/>
          <a:srcRect/>
          <a:stretch>
            <a:fillRect/>
          </a:stretch>
        </p:blipFill>
        <p:spPr>
          <a:xfrm>
            <a:off x="1793875" y="1524000"/>
            <a:ext cx="5673725" cy="4586288"/>
          </a:xfrm>
          <a:noFill/>
        </p:spPr>
      </p:pic>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sz="4000" dirty="0" smtClean="0"/>
              <a:t>Cape </a:t>
            </a:r>
            <a:r>
              <a:rPr sz="4000" dirty="0" err="1" smtClean="0"/>
              <a:t>Codd</a:t>
            </a:r>
            <a:r>
              <a:rPr sz="4000" dirty="0" smtClean="0"/>
              <a:t> </a:t>
            </a:r>
            <a:r>
              <a:rPr lang="en-US" sz="4000" dirty="0" smtClean="0"/>
              <a:t>Outdoor Sports</a:t>
            </a:r>
            <a:br>
              <a:rPr lang="en-US" sz="4000" dirty="0" smtClean="0"/>
            </a:br>
            <a:r>
              <a:rPr sz="2400" dirty="0" smtClean="0"/>
              <a:t>Retail Sales </a:t>
            </a:r>
            <a:r>
              <a:rPr lang="en-US" sz="2400" dirty="0" smtClean="0"/>
              <a:t>and Catalog Context </a:t>
            </a:r>
            <a:r>
              <a:rPr sz="2400" dirty="0" smtClean="0"/>
              <a:t>Data Extraction</a:t>
            </a:r>
            <a:r>
              <a:rPr lang="en-US" sz="2400" dirty="0" smtClean="0"/>
              <a:t> I</a:t>
            </a:r>
            <a:endParaRPr sz="2400" dirty="0" smtClean="0"/>
          </a:p>
        </p:txBody>
      </p:sp>
      <p:sp>
        <p:nvSpPr>
          <p:cNvPr id="26627" name="Rectangle 3"/>
          <p:cNvSpPr>
            <a:spLocks noGrp="1" noChangeArrowheads="1"/>
          </p:cNvSpPr>
          <p:nvPr>
            <p:ph idx="1"/>
          </p:nvPr>
        </p:nvSpPr>
        <p:spPr/>
        <p:txBody>
          <a:bodyPr/>
          <a:lstStyle/>
          <a:p>
            <a:pPr eaLnBrk="1" hangingPunct="1">
              <a:lnSpc>
                <a:spcPct val="80000"/>
              </a:lnSpc>
            </a:pPr>
            <a:r>
              <a:rPr lang="en-US" sz="2400" dirty="0" smtClean="0"/>
              <a:t>The Cape </a:t>
            </a:r>
            <a:r>
              <a:rPr lang="en-US" sz="2400" dirty="0" err="1" smtClean="0"/>
              <a:t>Codd</a:t>
            </a:r>
            <a:r>
              <a:rPr lang="en-US" sz="2400" dirty="0" smtClean="0"/>
              <a:t> marketing department needs an analysis of:</a:t>
            </a:r>
          </a:p>
          <a:p>
            <a:pPr lvl="1">
              <a:lnSpc>
                <a:spcPct val="80000"/>
              </a:lnSpc>
            </a:pPr>
            <a:r>
              <a:rPr lang="en-US" sz="2000" dirty="0" smtClean="0"/>
              <a:t>In-store sales.</a:t>
            </a:r>
          </a:p>
          <a:p>
            <a:pPr lvl="1">
              <a:lnSpc>
                <a:spcPct val="80000"/>
              </a:lnSpc>
            </a:pPr>
            <a:r>
              <a:rPr lang="en-US" sz="2000" dirty="0" smtClean="0"/>
              <a:t>Catalog content.</a:t>
            </a:r>
          </a:p>
          <a:p>
            <a:pPr eaLnBrk="1" hangingPunct="1">
              <a:lnSpc>
                <a:spcPct val="80000"/>
              </a:lnSpc>
            </a:pPr>
            <a:r>
              <a:rPr lang="en-US" sz="2400" dirty="0" smtClean="0"/>
              <a:t>The entire database is not needed for this, only an </a:t>
            </a:r>
            <a:r>
              <a:rPr lang="en-US" sz="2400" b="1" dirty="0" smtClean="0">
                <a:solidFill>
                  <a:srgbClr val="00B0F0"/>
                </a:solidFill>
              </a:rPr>
              <a:t>extraction</a:t>
            </a:r>
            <a:r>
              <a:rPr lang="en-US" sz="2400" dirty="0" smtClean="0"/>
              <a:t> of retail sales data and catalog content.</a:t>
            </a:r>
          </a:p>
          <a:p>
            <a:pPr eaLnBrk="1" hangingPunct="1">
              <a:lnSpc>
                <a:spcPct val="80000"/>
              </a:lnSpc>
            </a:pPr>
            <a:r>
              <a:rPr lang="en-US" sz="2400" dirty="0" smtClean="0"/>
              <a:t>The data is extracted by the IS department from the </a:t>
            </a:r>
            <a:r>
              <a:rPr lang="en-US" sz="2400" b="1" dirty="0" smtClean="0">
                <a:solidFill>
                  <a:srgbClr val="00B0F0"/>
                </a:solidFill>
              </a:rPr>
              <a:t>operational database</a:t>
            </a:r>
            <a:r>
              <a:rPr lang="en-US" sz="2400" dirty="0" smtClean="0">
                <a:solidFill>
                  <a:srgbClr val="00B0F0"/>
                </a:solidFill>
              </a:rPr>
              <a:t> </a:t>
            </a:r>
            <a:r>
              <a:rPr lang="en-US" sz="2400" dirty="0" smtClean="0"/>
              <a:t>into a </a:t>
            </a:r>
            <a:r>
              <a:rPr lang="en-US" sz="2400" b="1" dirty="0" smtClean="0">
                <a:solidFill>
                  <a:srgbClr val="00B0F0"/>
                </a:solidFill>
              </a:rPr>
              <a:t>separate, off-line database</a:t>
            </a:r>
            <a:r>
              <a:rPr lang="en-US" sz="2400" dirty="0" smtClean="0"/>
              <a:t> for use by the marketing department.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sz="4000" dirty="0" smtClean="0"/>
              <a:t>Cape </a:t>
            </a:r>
            <a:r>
              <a:rPr sz="4000" dirty="0" err="1" smtClean="0"/>
              <a:t>Codd</a:t>
            </a:r>
            <a:r>
              <a:rPr sz="4000" dirty="0" smtClean="0"/>
              <a:t> </a:t>
            </a:r>
            <a:r>
              <a:rPr lang="en-US" sz="4000" dirty="0" smtClean="0"/>
              <a:t>Outdoor Sports</a:t>
            </a:r>
            <a:br>
              <a:rPr lang="en-US" sz="4000" dirty="0" smtClean="0"/>
            </a:br>
            <a:r>
              <a:rPr sz="2400" dirty="0" smtClean="0"/>
              <a:t>Retail Sales </a:t>
            </a:r>
            <a:r>
              <a:rPr lang="en-US" sz="2400" dirty="0" smtClean="0"/>
              <a:t>and Catalog Context </a:t>
            </a:r>
            <a:r>
              <a:rPr sz="2400" dirty="0" smtClean="0"/>
              <a:t>Data Extraction</a:t>
            </a:r>
            <a:r>
              <a:rPr lang="en-US" sz="2400" dirty="0" smtClean="0"/>
              <a:t> II</a:t>
            </a:r>
            <a:endParaRPr sz="2400" dirty="0" smtClean="0"/>
          </a:p>
        </p:txBody>
      </p:sp>
      <p:sp>
        <p:nvSpPr>
          <p:cNvPr id="26627" name="Rectangle 3"/>
          <p:cNvSpPr>
            <a:spLocks noGrp="1" noChangeArrowheads="1"/>
          </p:cNvSpPr>
          <p:nvPr>
            <p:ph idx="1"/>
          </p:nvPr>
        </p:nvSpPr>
        <p:spPr/>
        <p:txBody>
          <a:bodyPr/>
          <a:lstStyle/>
          <a:p>
            <a:pPr>
              <a:lnSpc>
                <a:spcPct val="80000"/>
              </a:lnSpc>
            </a:pPr>
            <a:r>
              <a:rPr lang="en-US" sz="2400" dirty="0" smtClean="0"/>
              <a:t>Five tables are used:  </a:t>
            </a:r>
            <a:r>
              <a:rPr lang="en-US" sz="2400" b="1" dirty="0" smtClean="0">
                <a:solidFill>
                  <a:srgbClr val="00B0F0"/>
                </a:solidFill>
              </a:rPr>
              <a:t>RETAIL_ORDER</a:t>
            </a:r>
            <a:r>
              <a:rPr lang="en-US" sz="2400" dirty="0" smtClean="0"/>
              <a:t>, </a:t>
            </a:r>
            <a:r>
              <a:rPr lang="en-US" sz="2400" b="1" dirty="0" smtClean="0">
                <a:solidFill>
                  <a:srgbClr val="00B0F0"/>
                </a:solidFill>
              </a:rPr>
              <a:t>ORDER_ITEM</a:t>
            </a:r>
            <a:r>
              <a:rPr lang="en-US" sz="2400" dirty="0" smtClean="0"/>
              <a:t>, </a:t>
            </a:r>
            <a:r>
              <a:rPr lang="en-US" sz="2400" b="1" dirty="0" smtClean="0">
                <a:solidFill>
                  <a:srgbClr val="00B0F0"/>
                </a:solidFill>
              </a:rPr>
              <a:t>SKU_DATA</a:t>
            </a:r>
            <a:r>
              <a:rPr lang="en-US" sz="2400" dirty="0" smtClean="0"/>
              <a:t> (SKU = Stock Keeping Unit), </a:t>
            </a:r>
            <a:r>
              <a:rPr lang="en-US" sz="2400" b="1" dirty="0" smtClean="0">
                <a:solidFill>
                  <a:srgbClr val="00B0F0"/>
                </a:solidFill>
              </a:rPr>
              <a:t>CATALOG_SKU_2014</a:t>
            </a:r>
            <a:r>
              <a:rPr lang="en-US" sz="2400" dirty="0" smtClean="0"/>
              <a:t>, and </a:t>
            </a:r>
            <a:r>
              <a:rPr lang="en-US" sz="2400" b="1" dirty="0" smtClean="0">
                <a:solidFill>
                  <a:srgbClr val="00B0F0"/>
                </a:solidFill>
              </a:rPr>
              <a:t>CATALOG_SKU_2015</a:t>
            </a:r>
            <a:endParaRPr lang="en-US" sz="2400" dirty="0" smtClean="0"/>
          </a:p>
          <a:p>
            <a:pPr eaLnBrk="1" hangingPunct="1">
              <a:lnSpc>
                <a:spcPct val="80000"/>
              </a:lnSpc>
            </a:pPr>
            <a:r>
              <a:rPr lang="en-US" sz="2400" dirty="0" smtClean="0"/>
              <a:t>The extracted data is </a:t>
            </a:r>
            <a:r>
              <a:rPr lang="en-US" sz="2400" b="1" dirty="0" smtClean="0">
                <a:solidFill>
                  <a:srgbClr val="00B0F0"/>
                </a:solidFill>
              </a:rPr>
              <a:t>converted</a:t>
            </a:r>
            <a:r>
              <a:rPr lang="en-US" sz="2400" dirty="0" smtClean="0"/>
              <a:t> as necessary:</a:t>
            </a:r>
          </a:p>
          <a:p>
            <a:pPr lvl="1" eaLnBrk="1" hangingPunct="1">
              <a:lnSpc>
                <a:spcPct val="80000"/>
              </a:lnSpc>
            </a:pPr>
            <a:r>
              <a:rPr lang="en-US" sz="2000" dirty="0" smtClean="0"/>
              <a:t>Into a different DBMS</a:t>
            </a:r>
            <a:r>
              <a:rPr lang="en-US" sz="2000" dirty="0" smtClean="0">
                <a:cs typeface="Arial" charset="0"/>
              </a:rPr>
              <a:t>—</a:t>
            </a:r>
            <a:r>
              <a:rPr lang="en-US" sz="2000" dirty="0" smtClean="0"/>
              <a:t>Microsoft SQL Server</a:t>
            </a:r>
          </a:p>
          <a:p>
            <a:pPr lvl="1" eaLnBrk="1" hangingPunct="1">
              <a:lnSpc>
                <a:spcPct val="80000"/>
              </a:lnSpc>
            </a:pPr>
            <a:r>
              <a:rPr lang="en-US" sz="2000" dirty="0" smtClean="0"/>
              <a:t>Into different columns</a:t>
            </a:r>
            <a:r>
              <a:rPr lang="en-US" sz="2000" dirty="0" smtClean="0">
                <a:cs typeface="Arial" charset="0"/>
              </a:rPr>
              <a:t>—</a:t>
            </a:r>
            <a:r>
              <a:rPr lang="en-US" sz="2000" dirty="0" err="1" smtClean="0"/>
              <a:t>OrderDate</a:t>
            </a:r>
            <a:r>
              <a:rPr lang="en-US" sz="2000" dirty="0" smtClean="0"/>
              <a:t> becomes </a:t>
            </a:r>
            <a:r>
              <a:rPr lang="en-US" sz="2000" dirty="0" err="1" smtClean="0"/>
              <a:t>OrderMonth</a:t>
            </a:r>
            <a:r>
              <a:rPr lang="en-US" sz="2000" dirty="0" smtClean="0"/>
              <a:t> and </a:t>
            </a:r>
            <a:r>
              <a:rPr lang="en-US" sz="2000" dirty="0" err="1" smtClean="0"/>
              <a:t>OrderYear</a:t>
            </a:r>
            <a:r>
              <a:rPr lang="en-US" sz="2000" dirty="0" smtClean="0"/>
              <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581187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title"/>
          </p:nvPr>
        </p:nvSpPr>
        <p:spPr>
          <a:xfrm>
            <a:off x="457200" y="274638"/>
            <a:ext cx="3810000" cy="5853066"/>
          </a:xfrm>
        </p:spPr>
        <p:txBody>
          <a:bodyPr/>
          <a:lstStyle/>
          <a:p>
            <a:pPr eaLnBrk="1" hangingPunct="1"/>
            <a:r>
              <a:rPr dirty="0" smtClean="0"/>
              <a:t>Extracted Data Format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4267200" y="274638"/>
            <a:ext cx="4549775" cy="585306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sz="4000" dirty="0" smtClean="0"/>
              <a:t>Extract</a:t>
            </a:r>
            <a:r>
              <a:rPr lang="en-US" sz="4000" dirty="0" smtClean="0"/>
              <a:t>ed Data</a:t>
            </a:r>
            <a:r>
              <a:rPr sz="4000" dirty="0" smtClean="0"/>
              <a:t> Tables</a:t>
            </a:r>
            <a:r>
              <a:rPr lang="en-US" sz="4000" dirty="0" smtClean="0"/>
              <a:t> I</a:t>
            </a:r>
            <a:r>
              <a:rPr sz="4000" dirty="0" smtClean="0"/>
              <a:t/>
            </a:r>
            <a:br>
              <a:rPr sz="4000" dirty="0" smtClean="0"/>
            </a:br>
            <a:r>
              <a:rPr sz="4000" dirty="0" smtClean="0"/>
              <a:t>[in Microsoft Access 201</a:t>
            </a:r>
            <a:r>
              <a:rPr lang="en-US" sz="4000" dirty="0" smtClean="0"/>
              <a:t>3</a:t>
            </a:r>
            <a:r>
              <a:rPr sz="4000" dirty="0" smtClean="0"/>
              <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16</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8" name="Picture 7"/>
          <p:cNvPicPr>
            <a:picLocks noChangeAspect="1"/>
          </p:cNvPicPr>
          <p:nvPr/>
        </p:nvPicPr>
        <p:blipFill>
          <a:blip r:embed="rId3"/>
          <a:stretch>
            <a:fillRect/>
          </a:stretch>
        </p:blipFill>
        <p:spPr>
          <a:xfrm>
            <a:off x="457200" y="1524000"/>
            <a:ext cx="8229600" cy="340867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61288" y="1534242"/>
            <a:ext cx="6311111" cy="4648366"/>
          </a:xfrm>
          <a:prstGeom prst="rect">
            <a:avLst/>
          </a:prstGeom>
        </p:spPr>
      </p:pic>
      <p:sp>
        <p:nvSpPr>
          <p:cNvPr id="28674" name="Rectangle 2"/>
          <p:cNvSpPr>
            <a:spLocks noGrp="1" noChangeArrowheads="1"/>
          </p:cNvSpPr>
          <p:nvPr>
            <p:ph type="title"/>
          </p:nvPr>
        </p:nvSpPr>
        <p:spPr/>
        <p:txBody>
          <a:bodyPr/>
          <a:lstStyle/>
          <a:p>
            <a:pPr eaLnBrk="1" hangingPunct="1"/>
            <a:r>
              <a:rPr sz="4000" dirty="0" smtClean="0"/>
              <a:t>Extract</a:t>
            </a:r>
            <a:r>
              <a:rPr lang="en-US" sz="4000" dirty="0" smtClean="0"/>
              <a:t>ed</a:t>
            </a:r>
            <a:r>
              <a:rPr sz="4000" dirty="0" smtClean="0"/>
              <a:t> Tables</a:t>
            </a:r>
            <a:r>
              <a:rPr lang="en-US" sz="4000" dirty="0" smtClean="0"/>
              <a:t> II</a:t>
            </a:r>
            <a:r>
              <a:rPr sz="4000" dirty="0" smtClean="0"/>
              <a:t/>
            </a:r>
            <a:br>
              <a:rPr sz="4000" dirty="0" smtClean="0"/>
            </a:br>
            <a:r>
              <a:rPr sz="4000" dirty="0" smtClean="0"/>
              <a:t>[in Microsoft Access 201</a:t>
            </a:r>
            <a:r>
              <a:rPr lang="en-US" sz="4000" dirty="0" smtClean="0"/>
              <a:t>3</a:t>
            </a:r>
            <a:r>
              <a:rPr sz="4000" dirty="0" smtClean="0"/>
              <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17</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1191267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A~1\AppData\Local\Temp\SNAGHTML104a77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9978"/>
            <a:ext cx="8229600" cy="4200885"/>
          </a:xfrm>
          <a:prstGeom prst="rect">
            <a:avLst/>
          </a:prstGeom>
          <a:noFill/>
          <a:extLst>
            <a:ext uri="{909E8E84-426E-40DD-AFC4-6F175D3DCCD1}">
              <a14:hiddenFill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pPr eaLnBrk="1" hangingPunct="1"/>
            <a:r>
              <a:rPr sz="4000" dirty="0" smtClean="0"/>
              <a:t>Extract</a:t>
            </a:r>
            <a:r>
              <a:rPr lang="en-US" sz="4000" dirty="0" smtClean="0"/>
              <a:t>ed</a:t>
            </a:r>
            <a:r>
              <a:rPr sz="4000" dirty="0" smtClean="0"/>
              <a:t> Tables</a:t>
            </a:r>
            <a:r>
              <a:rPr lang="en-US" sz="4000" dirty="0" smtClean="0"/>
              <a:t> III</a:t>
            </a:r>
            <a:r>
              <a:rPr sz="4000" dirty="0" smtClean="0"/>
              <a:t/>
            </a:r>
            <a:br>
              <a:rPr sz="4000" dirty="0" smtClean="0"/>
            </a:br>
            <a:r>
              <a:rPr sz="4000" dirty="0" smtClean="0"/>
              <a:t>[in Microsoft Access 201</a:t>
            </a:r>
            <a:r>
              <a:rPr lang="en-US" sz="4000" dirty="0" smtClean="0"/>
              <a:t>3</a:t>
            </a:r>
            <a:r>
              <a:rPr sz="4000" dirty="0" smtClean="0"/>
              <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18</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798711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200" dirty="0" smtClean="0"/>
              <a:t>Cape </a:t>
            </a:r>
            <a:r>
              <a:rPr lang="en-US" sz="3200" dirty="0" err="1" smtClean="0"/>
              <a:t>Codd</a:t>
            </a:r>
            <a:r>
              <a:rPr lang="en-US" sz="3200" dirty="0" smtClean="0"/>
              <a:t> Database Available Online I</a:t>
            </a:r>
            <a:endParaRPr lang="en-US" sz="3200" dirty="0"/>
          </a:p>
        </p:txBody>
      </p:sp>
      <p:sp>
        <p:nvSpPr>
          <p:cNvPr id="3" name="Content Placeholder 2"/>
          <p:cNvSpPr>
            <a:spLocks noGrp="1"/>
          </p:cNvSpPr>
          <p:nvPr>
            <p:ph idx="1"/>
          </p:nvPr>
        </p:nvSpPr>
        <p:spPr>
          <a:xfrm>
            <a:off x="457200" y="1143000"/>
            <a:ext cx="8229600" cy="4830763"/>
          </a:xfrm>
        </p:spPr>
        <p:txBody>
          <a:bodyPr/>
          <a:lstStyle/>
          <a:p>
            <a:r>
              <a:rPr lang="en-US" sz="2800" dirty="0" smtClean="0"/>
              <a:t>Versions of the complete Cape </a:t>
            </a:r>
            <a:r>
              <a:rPr lang="en-US" sz="2800" dirty="0" err="1" smtClean="0"/>
              <a:t>Codd</a:t>
            </a:r>
            <a:r>
              <a:rPr lang="en-US" sz="2800" dirty="0" smtClean="0"/>
              <a:t> database are available in the downloadable Student Files available at:</a:t>
            </a:r>
          </a:p>
          <a:p>
            <a:pPr marL="457200" lvl="1" indent="0">
              <a:buNone/>
            </a:pPr>
            <a:r>
              <a:rPr lang="en-US" sz="2400" dirty="0" smtClean="0"/>
              <a:t>	</a:t>
            </a:r>
            <a:r>
              <a:rPr lang="en-US" sz="2400" dirty="0"/>
              <a:t> </a:t>
            </a:r>
            <a:r>
              <a:rPr lang="en-US" sz="2400" dirty="0">
                <a:solidFill>
                  <a:srgbClr val="0099CC"/>
                </a:solidFill>
              </a:rPr>
              <a:t>http://www.pearsonhighered.com/kroenke/</a:t>
            </a:r>
          </a:p>
          <a:p>
            <a:r>
              <a:rPr lang="en-US" sz="2800" dirty="0" smtClean="0"/>
              <a:t>These include versions for:</a:t>
            </a:r>
          </a:p>
          <a:p>
            <a:pPr lvl="1"/>
            <a:r>
              <a:rPr lang="en-US" sz="2400" dirty="0" smtClean="0"/>
              <a:t>Microsoft Access 2013</a:t>
            </a:r>
          </a:p>
          <a:p>
            <a:pPr lvl="1"/>
            <a:r>
              <a:rPr lang="en-US" sz="2400" dirty="0" smtClean="0"/>
              <a:t>Microsoft SQL Server 2014</a:t>
            </a:r>
          </a:p>
          <a:p>
            <a:pPr lvl="1"/>
            <a:r>
              <a:rPr lang="en-US" sz="2400" dirty="0" smtClean="0"/>
              <a:t>Oracle Database 12c and Oracle Database XE</a:t>
            </a:r>
          </a:p>
          <a:p>
            <a:pPr lvl="1"/>
            <a:r>
              <a:rPr lang="en-US" sz="2400" dirty="0" smtClean="0"/>
              <a:t>MySQL 5.6</a:t>
            </a:r>
          </a:p>
          <a:p>
            <a:r>
              <a:rPr lang="en-US" sz="2800" b="1" dirty="0" smtClean="0">
                <a:solidFill>
                  <a:srgbClr val="0099CC"/>
                </a:solidFill>
              </a:rPr>
              <a:t>We recommend you actually run all material in a live database!</a:t>
            </a:r>
            <a:endParaRPr lang="en-US" sz="2800" b="1" dirty="0">
              <a:solidFill>
                <a:srgbClr val="0099CC"/>
              </a:solidFill>
            </a:endParaRP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2-</a:t>
            </a:r>
            <a:fld id="{224A35FB-94B4-4250-B2A1-1FF1DC438C7F}" type="slidenum">
              <a:rPr lang="en-US" smtClean="0"/>
              <a:pPr>
                <a:defRPr/>
              </a:pPr>
              <a:t>19</a:t>
            </a:fld>
            <a:endParaRPr lang="en-US" smtClean="0"/>
          </a:p>
          <a:p>
            <a:pPr>
              <a:defRPr/>
            </a:pPr>
            <a:endParaRPr lang="en-US" dirty="0"/>
          </a:p>
        </p:txBody>
      </p:sp>
    </p:spTree>
    <p:extLst>
      <p:ext uri="{BB962C8B-B14F-4D97-AF65-F5344CB8AC3E}">
        <p14:creationId xmlns:p14="http://schemas.microsoft.com/office/powerpoint/2010/main" val="2107465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smtClean="0"/>
              <a:t>Chapter Objectives</a:t>
            </a:r>
          </a:p>
        </p:txBody>
      </p:sp>
      <p:sp>
        <p:nvSpPr>
          <p:cNvPr id="14339" name="Rectangle 3"/>
          <p:cNvSpPr>
            <a:spLocks noGrp="1" noChangeArrowheads="1"/>
          </p:cNvSpPr>
          <p:nvPr>
            <p:ph idx="1"/>
          </p:nvPr>
        </p:nvSpPr>
        <p:spPr/>
        <p:txBody>
          <a:bodyPr/>
          <a:lstStyle/>
          <a:p>
            <a:pPr eaLnBrk="1" hangingPunct="1"/>
            <a:r>
              <a:rPr lang="en-US" sz="2400" smtClean="0"/>
              <a:t>To understand the use of extracted data sets in business intelligence (BI) systems</a:t>
            </a:r>
          </a:p>
          <a:p>
            <a:pPr eaLnBrk="1" hangingPunct="1"/>
            <a:r>
              <a:rPr lang="en-US" sz="2400" smtClean="0"/>
              <a:t>To understand the use of ad-hoc queries in business intelligence (BI) systems</a:t>
            </a:r>
          </a:p>
          <a:p>
            <a:pPr eaLnBrk="1" hangingPunct="1"/>
            <a:r>
              <a:rPr lang="en-US" sz="2400" smtClean="0"/>
              <a:t>To understand the history and significance of Structured Query Language (SQL)</a:t>
            </a:r>
          </a:p>
          <a:p>
            <a:pPr eaLnBrk="1" hangingPunct="1"/>
            <a:r>
              <a:rPr lang="en-US" sz="2400" smtClean="0"/>
              <a:t>To understand the SQL SELECT/FROM/WHERE framework as the basis for database queries</a:t>
            </a:r>
          </a:p>
          <a:p>
            <a:pPr eaLnBrk="1" hangingPunct="1"/>
            <a:r>
              <a:rPr lang="en-US" sz="2400" smtClean="0"/>
              <a:t>To create SQL queries to retrieve data from a single table</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Cape </a:t>
            </a:r>
            <a:r>
              <a:rPr lang="en-US" sz="3200" dirty="0" err="1" smtClean="0"/>
              <a:t>Codd</a:t>
            </a:r>
            <a:r>
              <a:rPr lang="en-US" sz="3200" dirty="0" smtClean="0"/>
              <a:t> Database Available Online II</a:t>
            </a:r>
            <a:endParaRPr lang="en-US" sz="3200" dirty="0"/>
          </a:p>
        </p:txBody>
      </p:sp>
      <p:sp>
        <p:nvSpPr>
          <p:cNvPr id="3" name="Content Placeholder 2"/>
          <p:cNvSpPr>
            <a:spLocks noGrp="1"/>
          </p:cNvSpPr>
          <p:nvPr>
            <p:ph idx="1"/>
          </p:nvPr>
        </p:nvSpPr>
        <p:spPr>
          <a:xfrm>
            <a:off x="457200" y="1066800"/>
            <a:ext cx="8229600" cy="5059363"/>
          </a:xfrm>
        </p:spPr>
        <p:txBody>
          <a:bodyPr/>
          <a:lstStyle/>
          <a:p>
            <a:r>
              <a:rPr lang="en-US" sz="2400" dirty="0" smtClean="0"/>
              <a:t>To complete setting up the Cape </a:t>
            </a:r>
            <a:r>
              <a:rPr lang="en-US" sz="2400" dirty="0" err="1" smtClean="0"/>
              <a:t>Codd</a:t>
            </a:r>
            <a:r>
              <a:rPr lang="en-US" sz="2400" dirty="0" smtClean="0"/>
              <a:t> database, set the referenced materials:</a:t>
            </a:r>
          </a:p>
          <a:p>
            <a:pPr lvl="1"/>
            <a:r>
              <a:rPr lang="en-US" sz="2000" dirty="0"/>
              <a:t>For Microsoft </a:t>
            </a:r>
            <a:r>
              <a:rPr lang="en-US" sz="2000" dirty="0" smtClean="0"/>
              <a:t>Access 2013:</a:t>
            </a:r>
            <a:endParaRPr lang="en-US" sz="2000" dirty="0"/>
          </a:p>
          <a:p>
            <a:pPr lvl="2"/>
            <a:r>
              <a:rPr lang="en-US" sz="2000" dirty="0" smtClean="0"/>
              <a:t>The database *.</a:t>
            </a:r>
            <a:r>
              <a:rPr lang="en-US" sz="2000" dirty="0" err="1" smtClean="0"/>
              <a:t>accdb</a:t>
            </a:r>
            <a:r>
              <a:rPr lang="en-US" sz="2000" dirty="0" smtClean="0"/>
              <a:t> is ready for immediate use</a:t>
            </a:r>
            <a:endParaRPr lang="en-US" sz="2000" dirty="0"/>
          </a:p>
          <a:p>
            <a:pPr lvl="1"/>
            <a:r>
              <a:rPr lang="en-US" sz="2000" dirty="0" smtClean="0"/>
              <a:t>For Microsoft SQL Server 2014:</a:t>
            </a:r>
          </a:p>
          <a:p>
            <a:pPr lvl="2"/>
            <a:r>
              <a:rPr lang="en-US" sz="2000" dirty="0" smtClean="0"/>
              <a:t>See Online Chapter 10A</a:t>
            </a:r>
          </a:p>
          <a:p>
            <a:pPr lvl="1"/>
            <a:r>
              <a:rPr lang="en-US" sz="2000" dirty="0" smtClean="0"/>
              <a:t>For Oracle Database 12c and Oracle Database XE:</a:t>
            </a:r>
          </a:p>
          <a:p>
            <a:pPr lvl="2"/>
            <a:r>
              <a:rPr lang="en-US" sz="2000" dirty="0"/>
              <a:t>See Online Chapter </a:t>
            </a:r>
            <a:r>
              <a:rPr lang="en-US" sz="2000" dirty="0" smtClean="0"/>
              <a:t>10B</a:t>
            </a:r>
            <a:endParaRPr lang="en-US" sz="2000" dirty="0"/>
          </a:p>
          <a:p>
            <a:pPr lvl="1"/>
            <a:r>
              <a:rPr lang="en-US" sz="2000" dirty="0" smtClean="0"/>
              <a:t>For </a:t>
            </a:r>
            <a:r>
              <a:rPr lang="en-US" sz="2000" smtClean="0"/>
              <a:t>MySQL 5.6</a:t>
            </a:r>
            <a:endParaRPr lang="en-US" sz="2000" dirty="0" smtClean="0"/>
          </a:p>
          <a:p>
            <a:pPr lvl="2"/>
            <a:r>
              <a:rPr lang="en-US" sz="2000" dirty="0"/>
              <a:t>See Online Chapter </a:t>
            </a:r>
            <a:r>
              <a:rPr lang="en-US" sz="2000" dirty="0" smtClean="0"/>
              <a:t>10C</a:t>
            </a:r>
          </a:p>
          <a:p>
            <a:r>
              <a:rPr lang="en-US" sz="2400" dirty="0" smtClean="0"/>
              <a:t>Online chapters 10A, 10B, and 10C </a:t>
            </a:r>
            <a:r>
              <a:rPr lang="en-US" sz="2400" dirty="0"/>
              <a:t>are available </a:t>
            </a:r>
            <a:r>
              <a:rPr lang="en-US" sz="2400" dirty="0" smtClean="0"/>
              <a:t>for download at:</a:t>
            </a:r>
            <a:endParaRPr lang="en-US" sz="2400" dirty="0"/>
          </a:p>
          <a:p>
            <a:pPr marL="457200" lvl="1" indent="0">
              <a:buNone/>
            </a:pPr>
            <a:r>
              <a:rPr lang="en-US" sz="2400" dirty="0"/>
              <a:t>	 </a:t>
            </a:r>
            <a:r>
              <a:rPr lang="en-US" sz="2400" dirty="0">
                <a:solidFill>
                  <a:srgbClr val="0099CC"/>
                </a:solidFill>
              </a:rPr>
              <a:t>http://www.pearsonhighered.com/kroenke/</a:t>
            </a:r>
          </a:p>
          <a:p>
            <a:endParaRPr lang="en-US" dirty="0"/>
          </a:p>
          <a:p>
            <a:pPr lvl="1"/>
            <a:endParaRPr lang="en-US" sz="24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2-</a:t>
            </a:r>
            <a:fld id="{224A35FB-94B4-4250-B2A1-1FF1DC438C7F}" type="slidenum">
              <a:rPr lang="en-US" smtClean="0"/>
              <a:pPr>
                <a:defRPr/>
              </a:pPr>
              <a:t>20</a:t>
            </a:fld>
            <a:endParaRPr lang="en-US" smtClean="0"/>
          </a:p>
          <a:p>
            <a:pPr>
              <a:defRPr/>
            </a:pPr>
            <a:endParaRPr lang="en-US" dirty="0"/>
          </a:p>
        </p:txBody>
      </p:sp>
    </p:spTree>
    <p:extLst>
      <p:ext uri="{BB962C8B-B14F-4D97-AF65-F5344CB8AC3E}">
        <p14:creationId xmlns:p14="http://schemas.microsoft.com/office/powerpoint/2010/main" val="3785182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74638"/>
            <a:ext cx="8229600" cy="868362"/>
          </a:xfrm>
        </p:spPr>
        <p:txBody>
          <a:bodyPr/>
          <a:lstStyle/>
          <a:p>
            <a:pPr eaLnBrk="1" hangingPunct="1"/>
            <a:r>
              <a:rPr dirty="0" smtClean="0"/>
              <a:t>Structured Query Language</a:t>
            </a:r>
          </a:p>
        </p:txBody>
      </p:sp>
      <p:sp>
        <p:nvSpPr>
          <p:cNvPr id="20483" name="Rectangle 3"/>
          <p:cNvSpPr>
            <a:spLocks noGrp="1" noChangeArrowheads="1"/>
          </p:cNvSpPr>
          <p:nvPr>
            <p:ph idx="1"/>
          </p:nvPr>
        </p:nvSpPr>
        <p:spPr>
          <a:xfrm>
            <a:off x="457200" y="1219200"/>
            <a:ext cx="8229600" cy="4906963"/>
          </a:xfrm>
        </p:spPr>
        <p:txBody>
          <a:bodyPr/>
          <a:lstStyle/>
          <a:p>
            <a:pPr eaLnBrk="1" hangingPunct="1">
              <a:buClr>
                <a:schemeClr val="tx1"/>
              </a:buClr>
            </a:pPr>
            <a:r>
              <a:rPr lang="en-US" sz="2800" b="1" dirty="0" smtClean="0">
                <a:solidFill>
                  <a:srgbClr val="00B0F0"/>
                </a:solidFill>
              </a:rPr>
              <a:t>Structured Query Language (SQL)</a:t>
            </a:r>
            <a:r>
              <a:rPr lang="en-US" sz="2800" dirty="0" smtClean="0">
                <a:solidFill>
                  <a:srgbClr val="00B0F0"/>
                </a:solidFill>
              </a:rPr>
              <a:t> </a:t>
            </a:r>
            <a:r>
              <a:rPr lang="en-US" sz="2800" dirty="0" smtClean="0"/>
              <a:t>was developed by the IBM Corporation in the late 1970’s.</a:t>
            </a:r>
          </a:p>
          <a:p>
            <a:pPr eaLnBrk="1" hangingPunct="1"/>
            <a:r>
              <a:rPr lang="en-US" sz="2800" dirty="0" smtClean="0"/>
              <a:t>SQL was endorsed as a U.S. national standard by the American National Standards Institute (ANSI) in 1992 [</a:t>
            </a:r>
            <a:r>
              <a:rPr lang="en-US" sz="2800" b="1" dirty="0" smtClean="0">
                <a:solidFill>
                  <a:srgbClr val="00B0F0"/>
                </a:solidFill>
              </a:rPr>
              <a:t>SQL-92</a:t>
            </a:r>
            <a:r>
              <a:rPr lang="en-US" sz="2800" dirty="0" smtClean="0"/>
              <a:t>].</a:t>
            </a:r>
          </a:p>
          <a:p>
            <a:pPr eaLnBrk="1" hangingPunct="1"/>
            <a:r>
              <a:rPr lang="en-US" sz="2800" dirty="0" smtClean="0"/>
              <a:t>Newer versions exist, such as </a:t>
            </a:r>
            <a:r>
              <a:rPr lang="en-US" sz="2800" b="1" dirty="0" smtClean="0">
                <a:solidFill>
                  <a:srgbClr val="0099CC"/>
                </a:solidFill>
              </a:rPr>
              <a:t>SQL:2008</a:t>
            </a:r>
            <a:r>
              <a:rPr lang="en-US" sz="2800" dirty="0" smtClean="0"/>
              <a:t> and </a:t>
            </a:r>
            <a:r>
              <a:rPr lang="en-US" sz="2800" b="1" dirty="0" smtClean="0">
                <a:solidFill>
                  <a:srgbClr val="0099CC"/>
                </a:solidFill>
              </a:rPr>
              <a:t>SQL:2011</a:t>
            </a:r>
            <a:r>
              <a:rPr lang="en-US" sz="2800" dirty="0" smtClean="0"/>
              <a:t>,and they incorporate new features including XML and some object-oriented concepts. Some of these features are discussed in this book.</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394350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smtClean="0"/>
              <a:t>SQL As a Data Sublanguage</a:t>
            </a:r>
          </a:p>
        </p:txBody>
      </p:sp>
      <p:sp>
        <p:nvSpPr>
          <p:cNvPr id="21507" name="Rectangle 3"/>
          <p:cNvSpPr>
            <a:spLocks noGrp="1" noChangeArrowheads="1"/>
          </p:cNvSpPr>
          <p:nvPr>
            <p:ph idx="1"/>
          </p:nvPr>
        </p:nvSpPr>
        <p:spPr/>
        <p:txBody>
          <a:bodyPr/>
          <a:lstStyle/>
          <a:p>
            <a:pPr eaLnBrk="1" hangingPunct="1">
              <a:lnSpc>
                <a:spcPct val="90000"/>
              </a:lnSpc>
            </a:pPr>
            <a:r>
              <a:rPr lang="en-US" smtClean="0"/>
              <a:t>SQL is not a full featured </a:t>
            </a:r>
            <a:r>
              <a:rPr lang="en-US" b="1" smtClean="0">
                <a:solidFill>
                  <a:srgbClr val="00B0F0"/>
                </a:solidFill>
              </a:rPr>
              <a:t>programming language</a:t>
            </a:r>
            <a:r>
              <a:rPr lang="en-US" smtClean="0"/>
              <a:t>.</a:t>
            </a:r>
          </a:p>
          <a:p>
            <a:pPr lvl="1" eaLnBrk="1" hangingPunct="1">
              <a:lnSpc>
                <a:spcPct val="90000"/>
              </a:lnSpc>
            </a:pPr>
            <a:r>
              <a:rPr lang="en-US" smtClean="0"/>
              <a:t>C, C#, Java</a:t>
            </a:r>
          </a:p>
          <a:p>
            <a:pPr eaLnBrk="1" hangingPunct="1">
              <a:lnSpc>
                <a:spcPct val="90000"/>
              </a:lnSpc>
            </a:pPr>
            <a:r>
              <a:rPr lang="en-US" smtClean="0"/>
              <a:t>SQL is a </a:t>
            </a:r>
            <a:r>
              <a:rPr lang="en-US" b="1" smtClean="0">
                <a:solidFill>
                  <a:srgbClr val="00B0F0"/>
                </a:solidFill>
              </a:rPr>
              <a:t>data sublanguage</a:t>
            </a:r>
            <a:r>
              <a:rPr lang="en-US" smtClean="0">
                <a:solidFill>
                  <a:srgbClr val="00B0F0"/>
                </a:solidFill>
              </a:rPr>
              <a:t> </a:t>
            </a:r>
            <a:r>
              <a:rPr lang="en-US" smtClean="0"/>
              <a:t>for creating and processing database data and metadata.</a:t>
            </a:r>
          </a:p>
          <a:p>
            <a:pPr eaLnBrk="1" hangingPunct="1">
              <a:lnSpc>
                <a:spcPct val="90000"/>
              </a:lnSpc>
            </a:pPr>
            <a:r>
              <a:rPr lang="en-US" smtClean="0"/>
              <a:t>SQL is ubiquitous in enterprise-class DBMS products.</a:t>
            </a:r>
          </a:p>
          <a:p>
            <a:pPr eaLnBrk="1" hangingPunct="1">
              <a:lnSpc>
                <a:spcPct val="90000"/>
              </a:lnSpc>
            </a:pPr>
            <a:r>
              <a:rPr lang="en-US" smtClean="0"/>
              <a:t>SQL programming is a critical skill. </a:t>
            </a:r>
          </a:p>
          <a:p>
            <a:pPr lvl="1" eaLnBrk="1" hangingPunct="1">
              <a:lnSpc>
                <a:spcPct val="90000"/>
              </a:lnSpc>
            </a:pPr>
            <a:endParaRPr lang="en-US"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380468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dirty="0" smtClean="0"/>
              <a:t>SQL Categories</a:t>
            </a:r>
          </a:p>
        </p:txBody>
      </p:sp>
      <p:sp>
        <p:nvSpPr>
          <p:cNvPr id="22531" name="Rectangle 3"/>
          <p:cNvSpPr>
            <a:spLocks noGrp="1" noChangeArrowheads="1"/>
          </p:cNvSpPr>
          <p:nvPr>
            <p:ph idx="1"/>
          </p:nvPr>
        </p:nvSpPr>
        <p:spPr/>
        <p:txBody>
          <a:bodyPr/>
          <a:lstStyle/>
          <a:p>
            <a:pPr eaLnBrk="1" hangingPunct="1">
              <a:lnSpc>
                <a:spcPct val="90000"/>
              </a:lnSpc>
            </a:pPr>
            <a:r>
              <a:rPr lang="en-US" dirty="0" smtClean="0"/>
              <a:t>SQL statements can be divided into five categories:</a:t>
            </a:r>
          </a:p>
          <a:p>
            <a:pPr lvl="1" eaLnBrk="1" hangingPunct="1">
              <a:lnSpc>
                <a:spcPct val="90000"/>
              </a:lnSpc>
              <a:buClr>
                <a:schemeClr val="tx1"/>
              </a:buClr>
            </a:pPr>
            <a:r>
              <a:rPr lang="en-US" b="1" dirty="0" smtClean="0">
                <a:solidFill>
                  <a:srgbClr val="00B0F0"/>
                </a:solidFill>
              </a:rPr>
              <a:t>Data definition language (DDL)</a:t>
            </a:r>
          </a:p>
          <a:p>
            <a:pPr lvl="1" eaLnBrk="1" hangingPunct="1">
              <a:lnSpc>
                <a:spcPct val="90000"/>
              </a:lnSpc>
              <a:buClr>
                <a:schemeClr val="tx1"/>
              </a:buClr>
            </a:pPr>
            <a:r>
              <a:rPr lang="en-US" b="1" dirty="0" smtClean="0">
                <a:solidFill>
                  <a:srgbClr val="00B0F0"/>
                </a:solidFill>
              </a:rPr>
              <a:t>Data manipulation language (DML)</a:t>
            </a:r>
            <a:r>
              <a:rPr lang="en-US" dirty="0" smtClean="0">
                <a:solidFill>
                  <a:srgbClr val="00B0F0"/>
                </a:solidFill>
              </a:rPr>
              <a:t> </a:t>
            </a:r>
            <a:r>
              <a:rPr lang="en-US" dirty="0" smtClean="0"/>
              <a:t>statements</a:t>
            </a:r>
          </a:p>
          <a:p>
            <a:pPr lvl="1" eaLnBrk="1" hangingPunct="1">
              <a:lnSpc>
                <a:spcPct val="90000"/>
              </a:lnSpc>
              <a:buClr>
                <a:schemeClr val="tx1"/>
              </a:buClr>
            </a:pPr>
            <a:r>
              <a:rPr lang="en-US" b="1" dirty="0">
                <a:solidFill>
                  <a:srgbClr val="00B0F0"/>
                </a:solidFill>
              </a:rPr>
              <a:t>SQL/Persistent Stored Modules (SQL/PSM)</a:t>
            </a:r>
            <a:r>
              <a:rPr lang="en-US" dirty="0">
                <a:solidFill>
                  <a:srgbClr val="00B0F0"/>
                </a:solidFill>
              </a:rPr>
              <a:t> </a:t>
            </a:r>
            <a:r>
              <a:rPr lang="en-US" dirty="0" smtClean="0"/>
              <a:t>statements</a:t>
            </a:r>
          </a:p>
          <a:p>
            <a:pPr lvl="1" eaLnBrk="1" hangingPunct="1">
              <a:lnSpc>
                <a:spcPct val="90000"/>
              </a:lnSpc>
              <a:buClr>
                <a:schemeClr val="tx1"/>
              </a:buClr>
            </a:pPr>
            <a:r>
              <a:rPr lang="en-US" b="1" dirty="0">
                <a:solidFill>
                  <a:srgbClr val="00B0F0"/>
                </a:solidFill>
              </a:rPr>
              <a:t>Transaction control language (TCL)</a:t>
            </a:r>
            <a:r>
              <a:rPr lang="en-US" dirty="0">
                <a:solidFill>
                  <a:srgbClr val="00B0F0"/>
                </a:solidFill>
              </a:rPr>
              <a:t> </a:t>
            </a:r>
            <a:r>
              <a:rPr lang="en-US" dirty="0" smtClean="0"/>
              <a:t>statements</a:t>
            </a:r>
          </a:p>
          <a:p>
            <a:pPr lvl="1" eaLnBrk="1" hangingPunct="1">
              <a:lnSpc>
                <a:spcPct val="90000"/>
              </a:lnSpc>
              <a:buClr>
                <a:schemeClr val="tx1"/>
              </a:buClr>
            </a:pPr>
            <a:r>
              <a:rPr lang="en-US" b="1" dirty="0">
                <a:solidFill>
                  <a:srgbClr val="00B0F0"/>
                </a:solidFill>
              </a:rPr>
              <a:t>Data control language (DCL)</a:t>
            </a:r>
            <a:r>
              <a:rPr lang="en-US" dirty="0">
                <a:solidFill>
                  <a:srgbClr val="00B0F0"/>
                </a:solidFill>
              </a:rPr>
              <a:t> </a:t>
            </a:r>
            <a:r>
              <a:rPr lang="en-US" dirty="0"/>
              <a:t>statements</a:t>
            </a:r>
          </a:p>
          <a:p>
            <a:pPr marL="457200" lvl="1" indent="0" eaLnBrk="1" hangingPunct="1">
              <a:lnSpc>
                <a:spcPct val="90000"/>
              </a:lnSpc>
              <a:buClr>
                <a:schemeClr val="tx1"/>
              </a:buClr>
              <a:buNone/>
            </a:pPr>
            <a:endParaRPr lang="en-US" dirty="0"/>
          </a:p>
          <a:p>
            <a:pPr lvl="1" eaLnBrk="1" hangingPunct="1">
              <a:lnSpc>
                <a:spcPct val="90000"/>
              </a:lnSpc>
              <a:buClr>
                <a:schemeClr val="tx1"/>
              </a:buClr>
            </a:pPr>
            <a:endParaRPr lang="en-US" dirty="0"/>
          </a:p>
          <a:p>
            <a:pPr lvl="1" eaLnBrk="1" hangingPunct="1">
              <a:lnSpc>
                <a:spcPct val="90000"/>
              </a:lnSpc>
              <a:buClr>
                <a:schemeClr val="tx1"/>
              </a:buClr>
            </a:pPr>
            <a:endParaRPr lang="en-US" dirty="0" smtClean="0"/>
          </a:p>
          <a:p>
            <a:pPr lvl="1" eaLnBrk="1" hangingPunct="1">
              <a:lnSpc>
                <a:spcPct val="90000"/>
              </a:lnSpc>
              <a:buClr>
                <a:schemeClr val="tx1"/>
              </a:buClr>
            </a:pPr>
            <a:endParaRPr lang="en-US"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1529901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dirty="0" smtClean="0"/>
              <a:t>SQL DDL</a:t>
            </a:r>
          </a:p>
        </p:txBody>
      </p:sp>
      <p:sp>
        <p:nvSpPr>
          <p:cNvPr id="22531"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Data definition language (DDL)</a:t>
            </a:r>
            <a:r>
              <a:rPr lang="en-US" dirty="0" smtClean="0">
                <a:solidFill>
                  <a:srgbClr val="00B0F0"/>
                </a:solidFill>
              </a:rPr>
              <a:t> </a:t>
            </a:r>
            <a:r>
              <a:rPr lang="en-US" dirty="0" smtClean="0"/>
              <a:t>statements</a:t>
            </a:r>
          </a:p>
          <a:p>
            <a:pPr lvl="1" eaLnBrk="1" hangingPunct="1">
              <a:lnSpc>
                <a:spcPct val="90000"/>
              </a:lnSpc>
            </a:pPr>
            <a:r>
              <a:rPr lang="en-US" dirty="0" smtClean="0"/>
              <a:t>Used for creating tables, relationships, and other structures</a:t>
            </a:r>
          </a:p>
          <a:p>
            <a:pPr lvl="1" eaLnBrk="1" hangingPunct="1">
              <a:lnSpc>
                <a:spcPct val="90000"/>
              </a:lnSpc>
            </a:pPr>
            <a:r>
              <a:rPr lang="en-US" dirty="0" smtClean="0"/>
              <a:t>Covered in Chapter 7</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866033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dirty="0" smtClean="0"/>
              <a:t>SQL DML</a:t>
            </a:r>
          </a:p>
        </p:txBody>
      </p:sp>
      <p:sp>
        <p:nvSpPr>
          <p:cNvPr id="22531"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Data manipulation language (DML)</a:t>
            </a:r>
            <a:r>
              <a:rPr lang="en-US" dirty="0" smtClean="0">
                <a:solidFill>
                  <a:srgbClr val="00B0F0"/>
                </a:solidFill>
              </a:rPr>
              <a:t> </a:t>
            </a:r>
            <a:r>
              <a:rPr lang="en-US" dirty="0" smtClean="0"/>
              <a:t>statements</a:t>
            </a:r>
          </a:p>
          <a:p>
            <a:pPr lvl="1" eaLnBrk="1" hangingPunct="1">
              <a:lnSpc>
                <a:spcPct val="90000"/>
              </a:lnSpc>
            </a:pPr>
            <a:r>
              <a:rPr lang="en-US" dirty="0" smtClean="0"/>
              <a:t>Used for:</a:t>
            </a:r>
          </a:p>
          <a:p>
            <a:pPr lvl="2">
              <a:lnSpc>
                <a:spcPct val="90000"/>
              </a:lnSpc>
            </a:pPr>
            <a:r>
              <a:rPr lang="en-US" dirty="0" smtClean="0"/>
              <a:t>Queries – SQL </a:t>
            </a:r>
            <a:r>
              <a:rPr lang="en-US" b="1" dirty="0" smtClean="0">
                <a:solidFill>
                  <a:srgbClr val="0099CC"/>
                </a:solidFill>
              </a:rPr>
              <a:t>SELECT</a:t>
            </a:r>
            <a:r>
              <a:rPr lang="en-US" dirty="0" smtClean="0"/>
              <a:t> statement</a:t>
            </a:r>
          </a:p>
          <a:p>
            <a:pPr lvl="2">
              <a:lnSpc>
                <a:spcPct val="90000"/>
              </a:lnSpc>
            </a:pPr>
            <a:r>
              <a:rPr lang="en-US" dirty="0" smtClean="0"/>
              <a:t>Inserting data – SQL </a:t>
            </a:r>
            <a:r>
              <a:rPr lang="en-US" b="1" dirty="0" smtClean="0">
                <a:solidFill>
                  <a:srgbClr val="0099CC"/>
                </a:solidFill>
              </a:rPr>
              <a:t>INSERT</a:t>
            </a:r>
            <a:r>
              <a:rPr lang="en-US" dirty="0" smtClean="0"/>
              <a:t> statement</a:t>
            </a:r>
          </a:p>
          <a:p>
            <a:pPr lvl="2">
              <a:lnSpc>
                <a:spcPct val="90000"/>
              </a:lnSpc>
            </a:pPr>
            <a:r>
              <a:rPr lang="en-US" dirty="0" smtClean="0"/>
              <a:t>Modifying </a:t>
            </a:r>
            <a:r>
              <a:rPr lang="en-US" dirty="0"/>
              <a:t>data </a:t>
            </a:r>
            <a:r>
              <a:rPr lang="en-US" dirty="0" smtClean="0"/>
              <a:t>– SQL </a:t>
            </a:r>
            <a:r>
              <a:rPr lang="en-US" b="1" dirty="0" smtClean="0">
                <a:solidFill>
                  <a:srgbClr val="0099CC"/>
                </a:solidFill>
              </a:rPr>
              <a:t>UPDATE</a:t>
            </a:r>
            <a:r>
              <a:rPr lang="en-US" dirty="0" smtClean="0"/>
              <a:t> statement</a:t>
            </a:r>
          </a:p>
          <a:p>
            <a:pPr lvl="2">
              <a:lnSpc>
                <a:spcPct val="90000"/>
              </a:lnSpc>
            </a:pPr>
            <a:r>
              <a:rPr lang="en-US" dirty="0" smtClean="0"/>
              <a:t>Deleting data </a:t>
            </a:r>
            <a:r>
              <a:rPr lang="en-US" dirty="0"/>
              <a:t>– SQL </a:t>
            </a:r>
            <a:r>
              <a:rPr lang="en-US" b="1" dirty="0" smtClean="0">
                <a:solidFill>
                  <a:srgbClr val="0099CC"/>
                </a:solidFill>
              </a:rPr>
              <a:t>DELETE</a:t>
            </a:r>
            <a:r>
              <a:rPr lang="en-US" dirty="0" smtClean="0"/>
              <a:t> </a:t>
            </a:r>
            <a:r>
              <a:rPr lang="en-US" dirty="0"/>
              <a:t>statement</a:t>
            </a:r>
          </a:p>
          <a:p>
            <a:pPr lvl="1" eaLnBrk="1" hangingPunct="1">
              <a:lnSpc>
                <a:spcPct val="90000"/>
              </a:lnSpc>
            </a:pPr>
            <a:r>
              <a:rPr lang="en-US" dirty="0" smtClean="0"/>
              <a:t>Covered in this chapter (Chapter 2)</a:t>
            </a:r>
          </a:p>
          <a:p>
            <a:pPr lvl="1" eaLnBrk="1" hangingPunct="1">
              <a:lnSpc>
                <a:spcPct val="90000"/>
              </a:lnSpc>
            </a:pPr>
            <a:endParaRPr lang="en-US"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9818974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SQL/PSM</a:t>
            </a:r>
          </a:p>
        </p:txBody>
      </p:sp>
      <p:sp>
        <p:nvSpPr>
          <p:cNvPr id="23555"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SQL/Persistent Stored Modules (SQL/PSM)</a:t>
            </a:r>
            <a:r>
              <a:rPr lang="en-US" dirty="0" smtClean="0">
                <a:solidFill>
                  <a:srgbClr val="00B0F0"/>
                </a:solidFill>
              </a:rPr>
              <a:t> </a:t>
            </a:r>
            <a:r>
              <a:rPr lang="en-US" dirty="0" smtClean="0"/>
              <a:t>statements</a:t>
            </a:r>
          </a:p>
          <a:p>
            <a:pPr lvl="1" eaLnBrk="1" hangingPunct="1">
              <a:lnSpc>
                <a:spcPct val="90000"/>
              </a:lnSpc>
            </a:pPr>
            <a:r>
              <a:rPr lang="en-US" dirty="0" smtClean="0"/>
              <a:t>Add procedural programming capabilities</a:t>
            </a:r>
          </a:p>
          <a:p>
            <a:pPr lvl="2" eaLnBrk="1" hangingPunct="1">
              <a:lnSpc>
                <a:spcPct val="90000"/>
              </a:lnSpc>
            </a:pPr>
            <a:r>
              <a:rPr lang="en-US" dirty="0" smtClean="0"/>
              <a:t>Variables</a:t>
            </a:r>
          </a:p>
          <a:p>
            <a:pPr lvl="2" eaLnBrk="1" hangingPunct="1">
              <a:lnSpc>
                <a:spcPct val="90000"/>
              </a:lnSpc>
            </a:pPr>
            <a:r>
              <a:rPr lang="en-US" dirty="0" smtClean="0"/>
              <a:t>Control-of-flow statements</a:t>
            </a:r>
          </a:p>
          <a:p>
            <a:pPr lvl="1" eaLnBrk="1" hangingPunct="1">
              <a:lnSpc>
                <a:spcPct val="90000"/>
              </a:lnSpc>
            </a:pPr>
            <a:r>
              <a:rPr lang="en-US" dirty="0" smtClean="0"/>
              <a:t>Covered in Chapters:</a:t>
            </a:r>
          </a:p>
          <a:p>
            <a:pPr lvl="2" eaLnBrk="1" hangingPunct="1">
              <a:lnSpc>
                <a:spcPct val="90000"/>
              </a:lnSpc>
            </a:pPr>
            <a:r>
              <a:rPr lang="en-US" dirty="0" smtClean="0"/>
              <a:t>7 (general introduction)</a:t>
            </a:r>
          </a:p>
          <a:p>
            <a:pPr lvl="2" eaLnBrk="1" hangingPunct="1">
              <a:lnSpc>
                <a:spcPct val="90000"/>
              </a:lnSpc>
            </a:pPr>
            <a:r>
              <a:rPr lang="en-US" dirty="0" smtClean="0"/>
              <a:t>10A (SQL Server 2014)</a:t>
            </a:r>
          </a:p>
          <a:p>
            <a:pPr lvl="2" eaLnBrk="1" hangingPunct="1">
              <a:lnSpc>
                <a:spcPct val="90000"/>
              </a:lnSpc>
            </a:pPr>
            <a:r>
              <a:rPr lang="en-US" dirty="0" smtClean="0"/>
              <a:t>10B (Oracle Database)</a:t>
            </a:r>
          </a:p>
          <a:p>
            <a:pPr lvl="2" eaLnBrk="1" hangingPunct="1">
              <a:lnSpc>
                <a:spcPct val="90000"/>
              </a:lnSpc>
            </a:pPr>
            <a:r>
              <a:rPr lang="en-US" dirty="0" smtClean="0"/>
              <a:t>10C (MySQL 5.6)</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4236654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TCL</a:t>
            </a:r>
          </a:p>
        </p:txBody>
      </p:sp>
      <p:sp>
        <p:nvSpPr>
          <p:cNvPr id="23555"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Transaction control language (TCL)</a:t>
            </a:r>
            <a:r>
              <a:rPr lang="en-US" dirty="0" smtClean="0">
                <a:solidFill>
                  <a:srgbClr val="00B0F0"/>
                </a:solidFill>
              </a:rPr>
              <a:t> </a:t>
            </a:r>
            <a:r>
              <a:rPr lang="en-US" dirty="0" smtClean="0"/>
              <a:t>statements</a:t>
            </a:r>
          </a:p>
          <a:p>
            <a:pPr lvl="1" eaLnBrk="1" hangingPunct="1">
              <a:lnSpc>
                <a:spcPct val="90000"/>
              </a:lnSpc>
            </a:pPr>
            <a:r>
              <a:rPr lang="en-US" dirty="0" smtClean="0"/>
              <a:t>Used to mark transaction boundaries and control transaction behavior</a:t>
            </a:r>
          </a:p>
          <a:p>
            <a:pPr lvl="1" eaLnBrk="1" hangingPunct="1">
              <a:lnSpc>
                <a:spcPct val="90000"/>
              </a:lnSpc>
            </a:pPr>
            <a:r>
              <a:rPr lang="en-US" dirty="0" smtClean="0"/>
              <a:t>Covered in Chapters:</a:t>
            </a:r>
          </a:p>
          <a:p>
            <a:pPr lvl="2" eaLnBrk="1" hangingPunct="1">
              <a:lnSpc>
                <a:spcPct val="90000"/>
              </a:lnSpc>
            </a:pPr>
            <a:r>
              <a:rPr lang="en-US" dirty="0" smtClean="0"/>
              <a:t>9 (general introduction)</a:t>
            </a:r>
          </a:p>
          <a:p>
            <a:pPr lvl="2" eaLnBrk="1" hangingPunct="1">
              <a:lnSpc>
                <a:spcPct val="90000"/>
              </a:lnSpc>
            </a:pPr>
            <a:r>
              <a:rPr lang="en-US" dirty="0" smtClean="0"/>
              <a:t>10A (SQL Server 2014)</a:t>
            </a:r>
          </a:p>
          <a:p>
            <a:pPr lvl="2" eaLnBrk="1" hangingPunct="1">
              <a:lnSpc>
                <a:spcPct val="90000"/>
              </a:lnSpc>
            </a:pPr>
            <a:r>
              <a:rPr lang="en-US" dirty="0" smtClean="0"/>
              <a:t>10B (Oracle Database)</a:t>
            </a:r>
          </a:p>
          <a:p>
            <a:pPr lvl="2" eaLnBrk="1" hangingPunct="1">
              <a:lnSpc>
                <a:spcPct val="90000"/>
              </a:lnSpc>
            </a:pPr>
            <a:r>
              <a:rPr lang="en-US" dirty="0" smtClean="0"/>
              <a:t>10C (MySQL 5.6)</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1424696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DCL</a:t>
            </a:r>
          </a:p>
        </p:txBody>
      </p:sp>
      <p:sp>
        <p:nvSpPr>
          <p:cNvPr id="23555" name="Rectangle 3"/>
          <p:cNvSpPr>
            <a:spLocks noGrp="1" noChangeArrowheads="1"/>
          </p:cNvSpPr>
          <p:nvPr>
            <p:ph idx="1"/>
          </p:nvPr>
        </p:nvSpPr>
        <p:spPr/>
        <p:txBody>
          <a:bodyPr/>
          <a:lstStyle/>
          <a:p>
            <a:pPr eaLnBrk="1" hangingPunct="1">
              <a:lnSpc>
                <a:spcPct val="90000"/>
              </a:lnSpc>
              <a:buClr>
                <a:schemeClr val="tx1"/>
              </a:buClr>
            </a:pPr>
            <a:r>
              <a:rPr lang="en-US" b="1" dirty="0" smtClean="0">
                <a:solidFill>
                  <a:srgbClr val="00B0F0"/>
                </a:solidFill>
              </a:rPr>
              <a:t>Data control language (DCL)</a:t>
            </a:r>
            <a:r>
              <a:rPr lang="en-US" dirty="0" smtClean="0">
                <a:solidFill>
                  <a:srgbClr val="00B0F0"/>
                </a:solidFill>
              </a:rPr>
              <a:t> </a:t>
            </a:r>
            <a:r>
              <a:rPr lang="en-US" dirty="0" smtClean="0"/>
              <a:t>statements</a:t>
            </a:r>
          </a:p>
          <a:p>
            <a:pPr lvl="1" eaLnBrk="1" hangingPunct="1">
              <a:lnSpc>
                <a:spcPct val="90000"/>
              </a:lnSpc>
            </a:pPr>
            <a:r>
              <a:rPr lang="en-US" dirty="0" smtClean="0"/>
              <a:t>Used to grant (or revoke) database permissions to (from) users and groups</a:t>
            </a:r>
          </a:p>
          <a:p>
            <a:pPr lvl="1" eaLnBrk="1" hangingPunct="1">
              <a:lnSpc>
                <a:spcPct val="90000"/>
              </a:lnSpc>
            </a:pPr>
            <a:r>
              <a:rPr lang="en-US" dirty="0" smtClean="0"/>
              <a:t>Covered in Chapters:</a:t>
            </a:r>
          </a:p>
          <a:p>
            <a:pPr lvl="2" eaLnBrk="1" hangingPunct="1">
              <a:lnSpc>
                <a:spcPct val="90000"/>
              </a:lnSpc>
            </a:pPr>
            <a:r>
              <a:rPr lang="en-US" dirty="0" smtClean="0"/>
              <a:t>9 (general introduction)</a:t>
            </a:r>
          </a:p>
          <a:p>
            <a:pPr lvl="2" eaLnBrk="1" hangingPunct="1">
              <a:lnSpc>
                <a:spcPct val="90000"/>
              </a:lnSpc>
            </a:pPr>
            <a:r>
              <a:rPr lang="en-US" dirty="0" smtClean="0"/>
              <a:t>10A (SQL Server 2014)</a:t>
            </a:r>
          </a:p>
          <a:p>
            <a:pPr lvl="2" eaLnBrk="1" hangingPunct="1">
              <a:lnSpc>
                <a:spcPct val="90000"/>
              </a:lnSpc>
            </a:pPr>
            <a:r>
              <a:rPr lang="en-US" dirty="0" smtClean="0"/>
              <a:t>10B (Oracle Database)</a:t>
            </a:r>
          </a:p>
          <a:p>
            <a:pPr lvl="2" eaLnBrk="1" hangingPunct="1">
              <a:lnSpc>
                <a:spcPct val="90000"/>
              </a:lnSpc>
            </a:pPr>
            <a:r>
              <a:rPr lang="en-US" dirty="0" smtClean="0"/>
              <a:t>10C (MySQL 5.6)</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6154296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CRUD</a:t>
            </a:r>
            <a:endParaRPr lang="en-US" dirty="0"/>
          </a:p>
        </p:txBody>
      </p:sp>
      <p:sp>
        <p:nvSpPr>
          <p:cNvPr id="3" name="Content Placeholder 2"/>
          <p:cNvSpPr>
            <a:spLocks noGrp="1"/>
          </p:cNvSpPr>
          <p:nvPr>
            <p:ph idx="1"/>
          </p:nvPr>
        </p:nvSpPr>
        <p:spPr/>
        <p:txBody>
          <a:bodyPr/>
          <a:lstStyle/>
          <a:p>
            <a:r>
              <a:rPr lang="en-US" dirty="0"/>
              <a:t>The four actions listed for SQL DML are sometimes referred to as CRUD:</a:t>
            </a:r>
          </a:p>
          <a:p>
            <a:pPr lvl="1"/>
            <a:r>
              <a:rPr lang="en-US" b="1" dirty="0" smtClean="0">
                <a:solidFill>
                  <a:srgbClr val="0099CC"/>
                </a:solidFill>
              </a:rPr>
              <a:t>C</a:t>
            </a:r>
            <a:r>
              <a:rPr lang="en-US" dirty="0" smtClean="0"/>
              <a:t>reate 	[SQL equivalent is </a:t>
            </a:r>
            <a:r>
              <a:rPr lang="en-US" b="1" dirty="0" smtClean="0">
                <a:solidFill>
                  <a:srgbClr val="0099CC"/>
                </a:solidFill>
              </a:rPr>
              <a:t>INSERT</a:t>
            </a:r>
            <a:r>
              <a:rPr lang="en-US" dirty="0" smtClean="0"/>
              <a:t>]</a:t>
            </a:r>
          </a:p>
          <a:p>
            <a:pPr lvl="1"/>
            <a:r>
              <a:rPr lang="en-US" b="1" dirty="0" smtClean="0">
                <a:solidFill>
                  <a:srgbClr val="0099CC"/>
                </a:solidFill>
              </a:rPr>
              <a:t>R</a:t>
            </a:r>
            <a:r>
              <a:rPr lang="en-US" dirty="0" smtClean="0"/>
              <a:t>ead		</a:t>
            </a:r>
            <a:r>
              <a:rPr lang="en-US" dirty="0"/>
              <a:t>[SQL equivalent is </a:t>
            </a:r>
            <a:r>
              <a:rPr lang="en-US" b="1" dirty="0" smtClean="0">
                <a:solidFill>
                  <a:srgbClr val="0099CC"/>
                </a:solidFill>
              </a:rPr>
              <a:t>SELECT</a:t>
            </a:r>
            <a:r>
              <a:rPr lang="en-US" dirty="0" smtClean="0"/>
              <a:t>]</a:t>
            </a:r>
          </a:p>
          <a:p>
            <a:pPr lvl="1"/>
            <a:r>
              <a:rPr lang="en-US" b="1" dirty="0" smtClean="0">
                <a:solidFill>
                  <a:srgbClr val="0099CC"/>
                </a:solidFill>
              </a:rPr>
              <a:t>U</a:t>
            </a:r>
            <a:r>
              <a:rPr lang="en-US" dirty="0" smtClean="0"/>
              <a:t>pdate	</a:t>
            </a:r>
            <a:r>
              <a:rPr lang="en-US" dirty="0"/>
              <a:t>[SQL equivalent is </a:t>
            </a:r>
            <a:r>
              <a:rPr lang="en-US" b="1" dirty="0" smtClean="0">
                <a:solidFill>
                  <a:srgbClr val="0099CC"/>
                </a:solidFill>
              </a:rPr>
              <a:t>UPDATE</a:t>
            </a:r>
            <a:r>
              <a:rPr lang="en-US" dirty="0" smtClean="0"/>
              <a:t>]	</a:t>
            </a:r>
          </a:p>
          <a:p>
            <a:pPr lvl="1"/>
            <a:r>
              <a:rPr lang="en-US" b="1" dirty="0" smtClean="0">
                <a:solidFill>
                  <a:srgbClr val="0099CC"/>
                </a:solidFill>
              </a:rPr>
              <a:t>D</a:t>
            </a:r>
            <a:r>
              <a:rPr lang="en-US" dirty="0" smtClean="0"/>
              <a:t>elete		</a:t>
            </a:r>
            <a:r>
              <a:rPr lang="en-US" dirty="0"/>
              <a:t>[SQL equivalent is </a:t>
            </a:r>
            <a:r>
              <a:rPr lang="en-US" b="1" dirty="0" smtClean="0">
                <a:solidFill>
                  <a:srgbClr val="0099CC"/>
                </a:solidFill>
              </a:rPr>
              <a:t>DELETE</a:t>
            </a:r>
            <a:r>
              <a:rPr lang="en-US" dirty="0" smtClean="0"/>
              <a:t>]</a:t>
            </a:r>
          </a:p>
          <a:p>
            <a:r>
              <a:rPr lang="en-US" dirty="0" smtClean="0"/>
              <a:t>We </a:t>
            </a:r>
            <a:r>
              <a:rPr lang="en-US" dirty="0"/>
              <a:t>do </a:t>
            </a:r>
            <a:r>
              <a:rPr lang="en-US" i="1" dirty="0"/>
              <a:t>not </a:t>
            </a:r>
            <a:r>
              <a:rPr lang="en-US" dirty="0"/>
              <a:t>use this term in this book, </a:t>
            </a:r>
            <a:r>
              <a:rPr lang="en-US" dirty="0" smtClean="0"/>
              <a:t>but now </a:t>
            </a:r>
            <a:r>
              <a:rPr lang="en-US" dirty="0"/>
              <a:t>you know what it means.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2-</a:t>
            </a:r>
            <a:fld id="{224A35FB-94B4-4250-B2A1-1FF1DC438C7F}" type="slidenum">
              <a:rPr lang="en-US" smtClean="0"/>
              <a:pPr>
                <a:defRPr/>
              </a:pPr>
              <a:t>29</a:t>
            </a:fld>
            <a:endParaRPr lang="en-US" smtClean="0"/>
          </a:p>
          <a:p>
            <a:pPr>
              <a:defRPr/>
            </a:pPr>
            <a:endParaRPr lang="en-US" dirty="0"/>
          </a:p>
        </p:txBody>
      </p:sp>
    </p:spTree>
    <p:extLst>
      <p:ext uri="{BB962C8B-B14F-4D97-AF65-F5344CB8AC3E}">
        <p14:creationId xmlns:p14="http://schemas.microsoft.com/office/powerpoint/2010/main" val="2764895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smtClean="0"/>
              <a:t>Chapter Objectives</a:t>
            </a:r>
          </a:p>
        </p:txBody>
      </p:sp>
      <p:sp>
        <p:nvSpPr>
          <p:cNvPr id="15363" name="Rectangle 3"/>
          <p:cNvSpPr>
            <a:spLocks noGrp="1" noChangeArrowheads="1"/>
          </p:cNvSpPr>
          <p:nvPr>
            <p:ph idx="1"/>
          </p:nvPr>
        </p:nvSpPr>
        <p:spPr/>
        <p:txBody>
          <a:bodyPr/>
          <a:lstStyle/>
          <a:p>
            <a:pPr eaLnBrk="1" hangingPunct="1"/>
            <a:r>
              <a:rPr lang="en-US" sz="2400" dirty="0" smtClean="0"/>
              <a:t>To create SQL queries that use the SQL SELECT, FROM, WHERE, ORDER BY, GROUP BY, and HAVING clauses</a:t>
            </a:r>
          </a:p>
          <a:p>
            <a:pPr eaLnBrk="1" hangingPunct="1"/>
            <a:r>
              <a:rPr lang="en-US" sz="2400" dirty="0" smtClean="0"/>
              <a:t>To create SQL queries that use the SQL DISTINCT, TOP, and TOP PERCENT keywords</a:t>
            </a:r>
          </a:p>
          <a:p>
            <a:r>
              <a:rPr lang="en-US" sz="2400" dirty="0" smtClean="0"/>
              <a:t>To </a:t>
            </a:r>
            <a:r>
              <a:rPr lang="en-US" sz="2400" dirty="0"/>
              <a:t>create SQL queries that use the SQL </a:t>
            </a:r>
            <a:r>
              <a:rPr lang="en-US" sz="2400" dirty="0" smtClean="0"/>
              <a:t>comparison operators including BETWEEN</a:t>
            </a:r>
            <a:r>
              <a:rPr lang="en-US" sz="2400" dirty="0"/>
              <a:t>, LIKE, </a:t>
            </a:r>
            <a:r>
              <a:rPr lang="en-US" sz="2400" dirty="0" smtClean="0"/>
              <a:t>IN, and IS NULL</a:t>
            </a:r>
            <a:endParaRPr lang="en-US" sz="2400" dirty="0"/>
          </a:p>
          <a:p>
            <a:pPr eaLnBrk="1" hangingPunct="1"/>
            <a:r>
              <a:rPr lang="en-US" sz="2400" dirty="0" smtClean="0"/>
              <a:t>To create SQL queries that use the SQL logical operators including AND, OR, and NOT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smtClean="0"/>
              <a:t>The SQL SELECT Statement</a:t>
            </a:r>
          </a:p>
        </p:txBody>
      </p:sp>
      <p:sp>
        <p:nvSpPr>
          <p:cNvPr id="29699" name="Rectangle 3"/>
          <p:cNvSpPr>
            <a:spLocks noGrp="1" noChangeArrowheads="1"/>
          </p:cNvSpPr>
          <p:nvPr>
            <p:ph idx="1"/>
          </p:nvPr>
        </p:nvSpPr>
        <p:spPr/>
        <p:txBody>
          <a:bodyPr/>
          <a:lstStyle/>
          <a:p>
            <a:pPr eaLnBrk="1" hangingPunct="1"/>
            <a:r>
              <a:rPr lang="en-US" smtClean="0"/>
              <a:t>The fundamental framework for an SQL query is the </a:t>
            </a:r>
            <a:r>
              <a:rPr lang="en-US" b="1" smtClean="0">
                <a:solidFill>
                  <a:srgbClr val="00B0F0"/>
                </a:solidFill>
              </a:rPr>
              <a:t>SQL SELECT statement</a:t>
            </a:r>
            <a:r>
              <a:rPr lang="en-US" smtClean="0"/>
              <a:t>.</a:t>
            </a:r>
          </a:p>
          <a:p>
            <a:pPr lvl="1" eaLnBrk="1" hangingPunct="1">
              <a:buClr>
                <a:schemeClr val="tx1"/>
              </a:buClr>
            </a:pPr>
            <a:r>
              <a:rPr lang="en-US" b="1" smtClean="0">
                <a:solidFill>
                  <a:srgbClr val="00B0F0"/>
                </a:solidFill>
              </a:rPr>
              <a:t>SELECT	{ColumnName(s)}</a:t>
            </a:r>
          </a:p>
          <a:p>
            <a:pPr lvl="1" eaLnBrk="1" hangingPunct="1">
              <a:buClr>
                <a:schemeClr val="tx1"/>
              </a:buClr>
            </a:pPr>
            <a:r>
              <a:rPr lang="en-US" b="1" smtClean="0">
                <a:solidFill>
                  <a:srgbClr val="00B0F0"/>
                </a:solidFill>
              </a:rPr>
              <a:t>FROM		{TableName(s)}</a:t>
            </a:r>
          </a:p>
          <a:p>
            <a:pPr lvl="1" eaLnBrk="1" hangingPunct="1">
              <a:buClr>
                <a:schemeClr val="tx1"/>
              </a:buClr>
            </a:pPr>
            <a:r>
              <a:rPr lang="en-US" b="1" smtClean="0">
                <a:solidFill>
                  <a:srgbClr val="00B0F0"/>
                </a:solidFill>
              </a:rPr>
              <a:t>WHERE	{Condition(s)}</a:t>
            </a:r>
          </a:p>
          <a:p>
            <a:pPr eaLnBrk="1" hangingPunct="1"/>
            <a:r>
              <a:rPr lang="en-US" smtClean="0"/>
              <a:t>All SQL statements end with a </a:t>
            </a:r>
            <a:r>
              <a:rPr lang="en-US" b="1" smtClean="0">
                <a:solidFill>
                  <a:srgbClr val="00B0F0"/>
                </a:solidFill>
              </a:rPr>
              <a:t>semi-colon (;)</a:t>
            </a:r>
            <a:r>
              <a:rPr lang="en-US" smtClean="0"/>
              <a:t>.</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457200" y="274638"/>
            <a:ext cx="8229600" cy="868362"/>
          </a:xfrm>
        </p:spPr>
        <p:txBody>
          <a:bodyPr/>
          <a:lstStyle/>
          <a:p>
            <a:pPr eaLnBrk="1" hangingPunct="1"/>
            <a:r>
              <a:rPr smtClean="0"/>
              <a:t>Specific Columns on One Table</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8" name="Picture 7"/>
          <p:cNvPicPr>
            <a:picLocks noChangeAspect="1"/>
          </p:cNvPicPr>
          <p:nvPr/>
        </p:nvPicPr>
        <p:blipFill>
          <a:blip r:embed="rId3"/>
          <a:stretch>
            <a:fillRect/>
          </a:stretch>
        </p:blipFill>
        <p:spPr>
          <a:xfrm>
            <a:off x="1219200" y="1371600"/>
            <a:ext cx="6619048" cy="952381"/>
          </a:xfrm>
          <a:prstGeom prst="rect">
            <a:avLst/>
          </a:prstGeom>
        </p:spPr>
      </p:pic>
      <p:pic>
        <p:nvPicPr>
          <p:cNvPr id="9" name="Picture 8"/>
          <p:cNvPicPr>
            <a:picLocks noChangeAspect="1"/>
          </p:cNvPicPr>
          <p:nvPr/>
        </p:nvPicPr>
        <p:blipFill>
          <a:blip r:embed="rId4"/>
          <a:stretch>
            <a:fillRect/>
          </a:stretch>
        </p:blipFill>
        <p:spPr>
          <a:xfrm>
            <a:off x="824381" y="2552581"/>
            <a:ext cx="7495238" cy="326666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sz="4000" dirty="0" smtClean="0"/>
              <a:t>Selecting All Columns:</a:t>
            </a:r>
            <a:br>
              <a:rPr sz="4000" dirty="0" smtClean="0"/>
            </a:br>
            <a:r>
              <a:rPr sz="3600" dirty="0" smtClean="0"/>
              <a:t> </a:t>
            </a:r>
            <a:r>
              <a:rPr sz="3200" dirty="0" smtClean="0"/>
              <a:t>The </a:t>
            </a:r>
            <a:r>
              <a:rPr lang="en-US" sz="3200" dirty="0" smtClean="0"/>
              <a:t>SQL </a:t>
            </a:r>
            <a:r>
              <a:rPr sz="3200" dirty="0" smtClean="0"/>
              <a:t>Asterisk (*) Wildcard Character</a:t>
            </a:r>
            <a:endParaRPr sz="36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8" name="Picture 7"/>
          <p:cNvPicPr>
            <a:picLocks noChangeAspect="1"/>
          </p:cNvPicPr>
          <p:nvPr/>
        </p:nvPicPr>
        <p:blipFill>
          <a:blip r:embed="rId3"/>
          <a:stretch>
            <a:fillRect/>
          </a:stretch>
        </p:blipFill>
        <p:spPr>
          <a:xfrm>
            <a:off x="2495809" y="1676400"/>
            <a:ext cx="4152381" cy="952381"/>
          </a:xfrm>
          <a:prstGeom prst="rect">
            <a:avLst/>
          </a:prstGeom>
        </p:spPr>
      </p:pic>
      <p:pic>
        <p:nvPicPr>
          <p:cNvPr id="12" name="Picture 11"/>
          <p:cNvPicPr>
            <a:picLocks noChangeAspect="1"/>
          </p:cNvPicPr>
          <p:nvPr/>
        </p:nvPicPr>
        <p:blipFill>
          <a:blip r:embed="rId4"/>
          <a:stretch>
            <a:fillRect/>
          </a:stretch>
        </p:blipFill>
        <p:spPr>
          <a:xfrm>
            <a:off x="824381" y="2829333"/>
            <a:ext cx="7495238" cy="3266667"/>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dirty="0" smtClean="0"/>
              <a:t>Specifying Column Order</a:t>
            </a:r>
            <a:r>
              <a:rPr lang="en-US" dirty="0" smtClean="0"/>
              <a:t> I</a:t>
            </a:r>
            <a:endParaRPr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2500571" y="1676400"/>
            <a:ext cx="4142857" cy="961905"/>
          </a:xfrm>
          <a:prstGeom prst="rect">
            <a:avLst/>
          </a:prstGeom>
        </p:spPr>
      </p:pic>
      <p:pic>
        <p:nvPicPr>
          <p:cNvPr id="9" name="Picture 8"/>
          <p:cNvPicPr>
            <a:picLocks noChangeAspect="1"/>
          </p:cNvPicPr>
          <p:nvPr/>
        </p:nvPicPr>
        <p:blipFill>
          <a:blip r:embed="rId4"/>
          <a:stretch>
            <a:fillRect/>
          </a:stretch>
        </p:blipFill>
        <p:spPr>
          <a:xfrm>
            <a:off x="2714856" y="2841770"/>
            <a:ext cx="3714286" cy="327619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19618" y="2841770"/>
            <a:ext cx="3704762" cy="3266667"/>
          </a:xfrm>
          <a:prstGeom prst="rect">
            <a:avLst/>
          </a:prstGeom>
        </p:spPr>
      </p:pic>
      <p:pic>
        <p:nvPicPr>
          <p:cNvPr id="2" name="Picture 1"/>
          <p:cNvPicPr>
            <a:picLocks noChangeAspect="1"/>
          </p:cNvPicPr>
          <p:nvPr/>
        </p:nvPicPr>
        <p:blipFill>
          <a:blip r:embed="rId4"/>
          <a:stretch>
            <a:fillRect/>
          </a:stretch>
        </p:blipFill>
        <p:spPr>
          <a:xfrm>
            <a:off x="2500571" y="1668780"/>
            <a:ext cx="4142857" cy="961905"/>
          </a:xfrm>
          <a:prstGeom prst="rect">
            <a:avLst/>
          </a:prstGeom>
        </p:spPr>
      </p:pic>
      <p:sp>
        <p:nvSpPr>
          <p:cNvPr id="31747" name="Rectangle 2"/>
          <p:cNvSpPr>
            <a:spLocks noGrp="1" noChangeArrowheads="1"/>
          </p:cNvSpPr>
          <p:nvPr>
            <p:ph type="title"/>
          </p:nvPr>
        </p:nvSpPr>
        <p:spPr/>
        <p:txBody>
          <a:bodyPr/>
          <a:lstStyle/>
          <a:p>
            <a:pPr eaLnBrk="1" hangingPunct="1"/>
            <a:r>
              <a:rPr dirty="0" smtClean="0"/>
              <a:t>Specifying Column Order</a:t>
            </a:r>
            <a:r>
              <a:rPr lang="en-US" dirty="0" smtClean="0"/>
              <a:t> II</a:t>
            </a:r>
            <a:endParaRPr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4200750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Extra Tables Shown</a:t>
            </a:r>
            <a:endParaRPr lang="en-US" dirty="0"/>
          </a:p>
        </p:txBody>
      </p:sp>
      <p:sp>
        <p:nvSpPr>
          <p:cNvPr id="3" name="Content Placeholder 2"/>
          <p:cNvSpPr>
            <a:spLocks noGrp="1"/>
          </p:cNvSpPr>
          <p:nvPr>
            <p:ph idx="1"/>
          </p:nvPr>
        </p:nvSpPr>
        <p:spPr/>
        <p:txBody>
          <a:bodyPr/>
          <a:lstStyle/>
          <a:p>
            <a:r>
              <a:rPr lang="en-US" sz="2800" dirty="0" smtClean="0"/>
              <a:t>The following discussions of running SQL queries in Microsoft Access 2013, Microsoft SQL Server 2014, Oracle Database and MySQL 5.6 show three extra Cape </a:t>
            </a:r>
            <a:r>
              <a:rPr lang="en-US" sz="2800" dirty="0" err="1" smtClean="0"/>
              <a:t>Codd</a:t>
            </a:r>
            <a:r>
              <a:rPr lang="en-US" sz="2800" dirty="0" smtClean="0"/>
              <a:t> database tables:</a:t>
            </a:r>
          </a:p>
          <a:p>
            <a:pPr lvl="1"/>
            <a:r>
              <a:rPr lang="en-US" sz="2400" b="1" dirty="0" smtClean="0">
                <a:solidFill>
                  <a:srgbClr val="0099CC"/>
                </a:solidFill>
              </a:rPr>
              <a:t>CATALOG_SKU_2013</a:t>
            </a:r>
          </a:p>
          <a:p>
            <a:pPr lvl="1"/>
            <a:r>
              <a:rPr lang="en-US" sz="2400" b="1" dirty="0" smtClean="0">
                <a:solidFill>
                  <a:srgbClr val="0099CC"/>
                </a:solidFill>
              </a:rPr>
              <a:t>INVENTORY</a:t>
            </a:r>
          </a:p>
          <a:p>
            <a:pPr lvl="1"/>
            <a:r>
              <a:rPr lang="en-US" sz="2400" b="1" dirty="0" smtClean="0">
                <a:solidFill>
                  <a:srgbClr val="0099CC"/>
                </a:solidFill>
              </a:rPr>
              <a:t>WAREHOUSE</a:t>
            </a:r>
          </a:p>
          <a:p>
            <a:r>
              <a:rPr lang="en-US" sz="2800" b="1" dirty="0" smtClean="0">
                <a:solidFill>
                  <a:srgbClr val="D57A15"/>
                </a:solidFill>
              </a:rPr>
              <a:t>These tables are used in the end of chapter questions.</a:t>
            </a:r>
            <a:endParaRPr lang="en-US" sz="2800" b="1" dirty="0">
              <a:solidFill>
                <a:srgbClr val="D57A15"/>
              </a:solidFill>
            </a:endParaRP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pPr>
              <a:defRPr/>
            </a:pPr>
            <a:r>
              <a:rPr lang="en-US" smtClean="0"/>
              <a:t>2-</a:t>
            </a:r>
            <a:fld id="{224A35FB-94B4-4250-B2A1-1FF1DC438C7F}" type="slidenum">
              <a:rPr lang="en-US" smtClean="0"/>
              <a:pPr>
                <a:defRPr/>
              </a:pPr>
              <a:t>35</a:t>
            </a:fld>
            <a:endParaRPr lang="en-US" smtClean="0"/>
          </a:p>
          <a:p>
            <a:pPr>
              <a:defRPr/>
            </a:pPr>
            <a:endParaRPr lang="en-US" dirty="0"/>
          </a:p>
        </p:txBody>
      </p:sp>
    </p:spTree>
    <p:extLst>
      <p:ext uri="{BB962C8B-B14F-4D97-AF65-F5344CB8AC3E}">
        <p14:creationId xmlns:p14="http://schemas.microsoft.com/office/powerpoint/2010/main" val="36516019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0" y="1469679"/>
            <a:ext cx="8198245" cy="4085857"/>
          </a:xfrm>
          <a:prstGeom prst="rect">
            <a:avLst/>
          </a:prstGeom>
        </p:spPr>
      </p:pic>
      <p:sp>
        <p:nvSpPr>
          <p:cNvPr id="36867" name="Rectangle 2"/>
          <p:cNvSpPr>
            <a:spLocks noGrp="1" noChangeArrowheads="1"/>
          </p:cNvSpPr>
          <p:nvPr>
            <p:ph type="title"/>
          </p:nvPr>
        </p:nvSpPr>
        <p:spPr/>
        <p:txBody>
          <a:bodyPr/>
          <a:lstStyle/>
          <a:p>
            <a:pPr eaLnBrk="1" hangingPunct="1"/>
            <a:r>
              <a:rPr dirty="0" smtClean="0"/>
              <a:t>Using Microsoft Access </a:t>
            </a:r>
            <a:r>
              <a:rPr lang="en-US" dirty="0" smtClean="0"/>
              <a:t>2013 </a:t>
            </a:r>
            <a:r>
              <a:rPr dirty="0" smtClean="0"/>
              <a:t>I</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36</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106e10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2"/>
            <a:ext cx="8235977" cy="4038598"/>
          </a:xfrm>
          <a:prstGeom prst="rect">
            <a:avLst/>
          </a:prstGeom>
          <a:noFill/>
          <a:extLst>
            <a:ext uri="{909E8E84-426E-40DD-AFC4-6F175D3DCCD1}">
              <a14:hiddenFill xmlns:a14="http://schemas.microsoft.com/office/drawing/2010/main">
                <a:solidFill>
                  <a:srgbClr val="FFFFFF"/>
                </a:solidFill>
              </a14:hiddenFill>
            </a:ext>
          </a:extLst>
        </p:spPr>
      </p:pic>
      <p:sp>
        <p:nvSpPr>
          <p:cNvPr id="37891" name="Rectangle 2"/>
          <p:cNvSpPr>
            <a:spLocks noGrp="1" noChangeArrowheads="1"/>
          </p:cNvSpPr>
          <p:nvPr>
            <p:ph type="title"/>
          </p:nvPr>
        </p:nvSpPr>
        <p:spPr/>
        <p:txBody>
          <a:bodyPr/>
          <a:lstStyle/>
          <a:p>
            <a:pPr eaLnBrk="1" hangingPunct="1"/>
            <a:r>
              <a:rPr dirty="0" smtClean="0"/>
              <a:t>Using Microsoft Access</a:t>
            </a:r>
            <a:r>
              <a:rPr lang="en-US" dirty="0" smtClean="0"/>
              <a:t> 2013 </a:t>
            </a:r>
            <a:r>
              <a:rPr dirty="0" smtClean="0"/>
              <a:t>II </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37</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0" y="1535306"/>
            <a:ext cx="8229600" cy="4332094"/>
          </a:xfrm>
          <a:prstGeom prst="rect">
            <a:avLst/>
          </a:prstGeom>
        </p:spPr>
      </p:pic>
      <p:sp>
        <p:nvSpPr>
          <p:cNvPr id="38915" name="Rectangle 2"/>
          <p:cNvSpPr>
            <a:spLocks noGrp="1" noChangeArrowheads="1"/>
          </p:cNvSpPr>
          <p:nvPr>
            <p:ph type="title"/>
          </p:nvPr>
        </p:nvSpPr>
        <p:spPr/>
        <p:txBody>
          <a:bodyPr/>
          <a:lstStyle/>
          <a:p>
            <a:pPr eaLnBrk="1" hangingPunct="1"/>
            <a:r>
              <a:rPr dirty="0" smtClean="0"/>
              <a:t>Using Microsoft Access</a:t>
            </a:r>
            <a:r>
              <a:rPr lang="en-US" dirty="0" smtClean="0"/>
              <a:t> 2013</a:t>
            </a:r>
            <a:r>
              <a:rPr dirty="0" smtClean="0"/>
              <a:t> III </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38</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46869" y="1493003"/>
            <a:ext cx="8239932" cy="2213919"/>
          </a:xfrm>
          <a:prstGeom prst="rect">
            <a:avLst/>
          </a:prstGeom>
        </p:spPr>
      </p:pic>
      <p:sp>
        <p:nvSpPr>
          <p:cNvPr id="39938" name="Rectangle 2"/>
          <p:cNvSpPr>
            <a:spLocks noGrp="1" noChangeArrowheads="1"/>
          </p:cNvSpPr>
          <p:nvPr>
            <p:ph type="title"/>
          </p:nvPr>
        </p:nvSpPr>
        <p:spPr/>
        <p:txBody>
          <a:bodyPr/>
          <a:lstStyle/>
          <a:p>
            <a:pPr eaLnBrk="1" hangingPunct="1"/>
            <a:r>
              <a:rPr dirty="0" smtClean="0"/>
              <a:t>Using Microsoft Access</a:t>
            </a:r>
            <a:r>
              <a:rPr lang="en-US" dirty="0" smtClean="0"/>
              <a:t> 2013</a:t>
            </a:r>
            <a:r>
              <a:rPr dirty="0" smtClean="0"/>
              <a:t> IV </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39</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smtClean="0"/>
              <a:t>Chapter Objectives</a:t>
            </a:r>
          </a:p>
        </p:txBody>
      </p:sp>
      <p:sp>
        <p:nvSpPr>
          <p:cNvPr id="16387" name="Rectangle 3"/>
          <p:cNvSpPr>
            <a:spLocks noGrp="1" noChangeArrowheads="1"/>
          </p:cNvSpPr>
          <p:nvPr>
            <p:ph idx="1"/>
          </p:nvPr>
        </p:nvSpPr>
        <p:spPr/>
        <p:txBody>
          <a:bodyPr/>
          <a:lstStyle/>
          <a:p>
            <a:r>
              <a:rPr lang="en-US" sz="2400" dirty="0"/>
              <a:t>To create SQL queries that use the SQL built-in functions of SUM, COUNT, MIN, MAX, and AVG with and without the use of a GROUP BY clause</a:t>
            </a:r>
          </a:p>
          <a:p>
            <a:pPr eaLnBrk="1" hangingPunct="1"/>
            <a:r>
              <a:rPr lang="en-US" sz="2400" dirty="0" smtClean="0"/>
              <a:t>To create SQL queries that retrieve data from a single table but restrict the data based upon data in another table (subquery)</a:t>
            </a:r>
          </a:p>
          <a:p>
            <a:r>
              <a:rPr lang="en-US" sz="2400" dirty="0"/>
              <a:t>To create SQL queries that retrieve data from </a:t>
            </a:r>
            <a:r>
              <a:rPr lang="en-US" sz="2400" dirty="0" smtClean="0"/>
              <a:t>multiple tables </a:t>
            </a:r>
            <a:r>
              <a:rPr lang="en-US" sz="2400" dirty="0"/>
              <a:t>using the SQL join and JOIN ON operations</a:t>
            </a:r>
          </a:p>
          <a:p>
            <a:r>
              <a:rPr lang="en-US" sz="2400" dirty="0" smtClean="0"/>
              <a:t>To </a:t>
            </a:r>
            <a:r>
              <a:rPr lang="en-US" sz="2400" dirty="0"/>
              <a:t>create SQL queries that retrieve data from </a:t>
            </a:r>
            <a:r>
              <a:rPr lang="en-US" sz="2400" dirty="0" smtClean="0"/>
              <a:t>multiple tables </a:t>
            </a:r>
            <a:r>
              <a:rPr lang="en-US" sz="2400" dirty="0"/>
              <a:t>using the SQL OUTER JOIN </a:t>
            </a:r>
            <a:r>
              <a:rPr lang="en-US" sz="2400" dirty="0" smtClean="0"/>
              <a:t>operation</a:t>
            </a:r>
            <a:endParaRPr lang="en-US" sz="2400"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365707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1" y="1529573"/>
            <a:ext cx="8229600" cy="2224963"/>
          </a:xfrm>
          <a:prstGeom prst="rect">
            <a:avLst/>
          </a:prstGeom>
        </p:spPr>
      </p:pic>
      <p:sp>
        <p:nvSpPr>
          <p:cNvPr id="40963" name="Rectangle 2"/>
          <p:cNvSpPr>
            <a:spLocks noGrp="1" noChangeArrowheads="1"/>
          </p:cNvSpPr>
          <p:nvPr>
            <p:ph type="title"/>
          </p:nvPr>
        </p:nvSpPr>
        <p:spPr/>
        <p:txBody>
          <a:bodyPr/>
          <a:lstStyle/>
          <a:p>
            <a:pPr eaLnBrk="1" hangingPunct="1"/>
            <a:r>
              <a:rPr dirty="0" smtClean="0"/>
              <a:t>Using Microsoft Access</a:t>
            </a:r>
            <a:r>
              <a:rPr lang="en-US" dirty="0" smtClean="0"/>
              <a:t> 2013 </a:t>
            </a:r>
            <a:r>
              <a:rPr dirty="0" smtClean="0"/>
              <a:t> V </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40</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DAVIDA~1\AppData\Local\Temp\SNAGHTML1072ca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99033"/>
            <a:ext cx="8229600" cy="2162776"/>
          </a:xfrm>
          <a:prstGeom prst="rect">
            <a:avLst/>
          </a:prstGeom>
          <a:noFill/>
          <a:extLst>
            <a:ext uri="{909E8E84-426E-40DD-AFC4-6F175D3DCCD1}">
              <a14:hiddenFill xmlns:a14="http://schemas.microsoft.com/office/drawing/2010/main">
                <a:solidFill>
                  <a:srgbClr val="FFFFFF"/>
                </a:solidFill>
              </a14:hiddenFill>
            </a:ext>
          </a:extLst>
        </p:spPr>
      </p:pic>
      <p:sp>
        <p:nvSpPr>
          <p:cNvPr id="41987" name="Rectangle 2"/>
          <p:cNvSpPr>
            <a:spLocks noGrp="1" noChangeArrowheads="1"/>
          </p:cNvSpPr>
          <p:nvPr>
            <p:ph type="title"/>
          </p:nvPr>
        </p:nvSpPr>
        <p:spPr>
          <a:xfrm>
            <a:off x="457200" y="274638"/>
            <a:ext cx="8229600" cy="1173162"/>
          </a:xfrm>
        </p:spPr>
        <p:txBody>
          <a:bodyPr/>
          <a:lstStyle/>
          <a:p>
            <a:pPr eaLnBrk="1" hangingPunct="1"/>
            <a:r>
              <a:rPr sz="4000" dirty="0" smtClean="0"/>
              <a:t>Using Microsoft Access</a:t>
            </a:r>
            <a:r>
              <a:rPr lang="en-US" sz="4000" dirty="0" smtClean="0"/>
              <a:t> 2013 VI</a:t>
            </a:r>
            <a:br>
              <a:rPr lang="en-US" sz="4000" dirty="0" smtClean="0"/>
            </a:br>
            <a:r>
              <a:rPr lang="en-US" sz="3600" dirty="0" smtClean="0"/>
              <a:t>The Query R</a:t>
            </a:r>
            <a:r>
              <a:rPr sz="3600" dirty="0" smtClean="0"/>
              <a:t>esults</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41</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241" y="1676402"/>
            <a:ext cx="8220559" cy="2788502"/>
          </a:xfrm>
          <a:prstGeom prst="rect">
            <a:avLst/>
          </a:prstGeom>
        </p:spPr>
      </p:pic>
      <p:sp>
        <p:nvSpPr>
          <p:cNvPr id="43011" name="Rectangle 2"/>
          <p:cNvSpPr>
            <a:spLocks noGrp="1" noChangeArrowheads="1"/>
          </p:cNvSpPr>
          <p:nvPr>
            <p:ph type="title"/>
          </p:nvPr>
        </p:nvSpPr>
        <p:spPr>
          <a:xfrm>
            <a:off x="457200" y="274638"/>
            <a:ext cx="8229600" cy="1325562"/>
          </a:xfrm>
        </p:spPr>
        <p:txBody>
          <a:bodyPr/>
          <a:lstStyle/>
          <a:p>
            <a:pPr eaLnBrk="1" hangingPunct="1"/>
            <a:r>
              <a:rPr sz="4000" dirty="0" smtClean="0"/>
              <a:t>Using Microsoft Access</a:t>
            </a:r>
            <a:r>
              <a:rPr lang="en-US" sz="4000" dirty="0" smtClean="0"/>
              <a:t> 2013 VII</a:t>
            </a:r>
            <a:r>
              <a:rPr dirty="0" smtClean="0"/>
              <a:t/>
            </a:r>
            <a:br>
              <a:rPr dirty="0" smtClean="0"/>
            </a:br>
            <a:r>
              <a:rPr sz="3600" dirty="0" smtClean="0"/>
              <a:t>Saving the Query</a:t>
            </a:r>
            <a:endParaRPr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42</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1" y="1676403"/>
            <a:ext cx="8229600" cy="2476468"/>
          </a:xfrm>
          <a:prstGeom prst="rect">
            <a:avLst/>
          </a:prstGeom>
        </p:spPr>
      </p:pic>
      <p:sp>
        <p:nvSpPr>
          <p:cNvPr id="44034" name="Rectangle 2"/>
          <p:cNvSpPr>
            <a:spLocks noGrp="1" noChangeArrowheads="1"/>
          </p:cNvSpPr>
          <p:nvPr>
            <p:ph type="title"/>
          </p:nvPr>
        </p:nvSpPr>
        <p:spPr>
          <a:xfrm>
            <a:off x="457200" y="274638"/>
            <a:ext cx="8229600" cy="1325562"/>
          </a:xfrm>
        </p:spPr>
        <p:txBody>
          <a:bodyPr/>
          <a:lstStyle/>
          <a:p>
            <a:pPr eaLnBrk="1" hangingPunct="1"/>
            <a:r>
              <a:rPr sz="4000" dirty="0" smtClean="0"/>
              <a:t>Using Microsoft Access</a:t>
            </a:r>
            <a:r>
              <a:rPr lang="en-US" sz="4000" dirty="0" smtClean="0"/>
              <a:t> 2013 VII</a:t>
            </a:r>
            <a:r>
              <a:rPr sz="4000" dirty="0" smtClean="0"/>
              <a:t/>
            </a:r>
            <a:br>
              <a:rPr sz="4000" dirty="0" smtClean="0"/>
            </a:br>
            <a:r>
              <a:rPr sz="3600" dirty="0" smtClean="0"/>
              <a:t>The Named and Saved Query</a:t>
            </a:r>
            <a:endParaRPr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43</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47907"/>
            <a:ext cx="8232937" cy="4800493"/>
          </a:xfrm>
          <a:prstGeom prst="rect">
            <a:avLst/>
          </a:prstGeom>
        </p:spPr>
      </p:pic>
      <p:sp>
        <p:nvSpPr>
          <p:cNvPr id="45058" name="Rectangle 2"/>
          <p:cNvSpPr>
            <a:spLocks noGrp="1" noChangeArrowheads="1"/>
          </p:cNvSpPr>
          <p:nvPr>
            <p:ph type="title"/>
          </p:nvPr>
        </p:nvSpPr>
        <p:spPr/>
        <p:txBody>
          <a:bodyPr/>
          <a:lstStyle/>
          <a:p>
            <a:pPr eaLnBrk="1" hangingPunct="1"/>
            <a:r>
              <a:rPr sz="3600" dirty="0" smtClean="0"/>
              <a:t>Using Microsoft SQL Server 201</a:t>
            </a:r>
            <a:r>
              <a:rPr lang="en-US" sz="3600" dirty="0" smtClean="0"/>
              <a:t>4 I</a:t>
            </a:r>
            <a:r>
              <a:rPr sz="4000" dirty="0" smtClean="0"/>
              <a:t/>
            </a:r>
            <a:br>
              <a:rPr sz="4000" dirty="0" smtClean="0"/>
            </a:br>
            <a:r>
              <a:rPr sz="2800" dirty="0" smtClean="0"/>
              <a:t>The Microsoft SQL Server Management Studio</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44</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19449"/>
            <a:ext cx="8229600" cy="4324999"/>
          </a:xfrm>
          <a:prstGeom prst="rect">
            <a:avLst/>
          </a:prstGeom>
        </p:spPr>
      </p:pic>
      <p:sp>
        <p:nvSpPr>
          <p:cNvPr id="46083" name="Rectangle 2"/>
          <p:cNvSpPr>
            <a:spLocks noGrp="1" noChangeArrowheads="1"/>
          </p:cNvSpPr>
          <p:nvPr>
            <p:ph type="title"/>
          </p:nvPr>
        </p:nvSpPr>
        <p:spPr/>
        <p:txBody>
          <a:bodyPr/>
          <a:lstStyle/>
          <a:p>
            <a:pPr eaLnBrk="1" hangingPunct="1"/>
            <a:r>
              <a:rPr sz="3600" dirty="0" smtClean="0"/>
              <a:t>Using Microsoft SQL Server 201</a:t>
            </a:r>
            <a:r>
              <a:rPr lang="en-US" sz="3600" dirty="0" smtClean="0"/>
              <a:t>4 II</a:t>
            </a:r>
            <a:r>
              <a:rPr sz="4000" dirty="0" smtClean="0"/>
              <a:t/>
            </a:r>
            <a:br>
              <a:rPr sz="4000" dirty="0" smtClean="0"/>
            </a:br>
            <a:r>
              <a:rPr lang="en-US" sz="2800" dirty="0" smtClean="0"/>
              <a:t>Saving a Microsoft SQL Server 2014 Query</a:t>
            </a:r>
            <a:endParaRPr sz="2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45</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508502"/>
            <a:ext cx="8229600" cy="4341303"/>
          </a:xfrm>
          <a:prstGeom prst="rect">
            <a:avLst/>
          </a:prstGeom>
        </p:spPr>
      </p:pic>
      <p:sp>
        <p:nvSpPr>
          <p:cNvPr id="47107" name="Rectangle 2"/>
          <p:cNvSpPr>
            <a:spLocks noGrp="1" noChangeArrowheads="1"/>
          </p:cNvSpPr>
          <p:nvPr>
            <p:ph type="title"/>
          </p:nvPr>
        </p:nvSpPr>
        <p:spPr/>
        <p:txBody>
          <a:bodyPr/>
          <a:lstStyle/>
          <a:p>
            <a:pPr eaLnBrk="1" hangingPunct="1"/>
            <a:r>
              <a:rPr sz="3600" dirty="0" smtClean="0"/>
              <a:t>Using Oracle Database</a:t>
            </a:r>
            <a:r>
              <a:rPr lang="en-US" sz="3600" dirty="0" smtClean="0"/>
              <a:t> I</a:t>
            </a:r>
            <a:br>
              <a:rPr lang="en-US" sz="3600" dirty="0" smtClean="0"/>
            </a:br>
            <a:r>
              <a:rPr lang="en-US" sz="2800" dirty="0" smtClean="0"/>
              <a:t>Oracle S</a:t>
            </a:r>
            <a:r>
              <a:rPr sz="2800" dirty="0" smtClean="0"/>
              <a:t>QL Developer</a:t>
            </a:r>
            <a:endParaRPr sz="4000" dirty="0" smtClean="0"/>
          </a:p>
        </p:txBody>
      </p:sp>
      <p:sp>
        <p:nvSpPr>
          <p:cNvPr id="3" name="Slide Number Placeholder 2"/>
          <p:cNvSpPr>
            <a:spLocks noGrp="1"/>
          </p:cNvSpPr>
          <p:nvPr>
            <p:ph type="sldNum" sz="quarter" idx="11"/>
          </p:nvPr>
        </p:nvSpPr>
        <p:spPr/>
        <p:txBody>
          <a:bodyPr/>
          <a:lstStyle/>
          <a:p>
            <a:pPr>
              <a:defRPr/>
            </a:pPr>
            <a:r>
              <a:rPr lang="en-US" smtClean="0"/>
              <a:t>2-</a:t>
            </a:r>
            <a:fld id="{1A1EF412-E777-403A-B620-CF6FB56B7FFC}" type="slidenum">
              <a:rPr lang="en-US" smtClean="0"/>
              <a:pPr>
                <a:defRPr/>
              </a:pPr>
              <a:t>46</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r>
              <a:rPr lang="en-US" dirty="0" smtClean="0"/>
              <a:t>.</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95029"/>
            <a:ext cx="8229600" cy="4774895"/>
          </a:xfrm>
          <a:prstGeom prst="rect">
            <a:avLst/>
          </a:prstGeom>
        </p:spPr>
      </p:pic>
      <p:sp>
        <p:nvSpPr>
          <p:cNvPr id="48131" name="Rectangle 2"/>
          <p:cNvSpPr>
            <a:spLocks noGrp="1" noChangeArrowheads="1"/>
          </p:cNvSpPr>
          <p:nvPr>
            <p:ph type="title"/>
          </p:nvPr>
        </p:nvSpPr>
        <p:spPr/>
        <p:txBody>
          <a:bodyPr/>
          <a:lstStyle/>
          <a:p>
            <a:pPr eaLnBrk="1" hangingPunct="1"/>
            <a:r>
              <a:rPr lang="en-US" sz="3600" dirty="0"/>
              <a:t>Using Oracle Database </a:t>
            </a:r>
            <a:r>
              <a:rPr lang="en-US" sz="3600" dirty="0" smtClean="0"/>
              <a:t>II</a:t>
            </a:r>
            <a:br>
              <a:rPr lang="en-US" sz="3600" dirty="0" smtClean="0"/>
            </a:br>
            <a:r>
              <a:rPr sz="2800" dirty="0" smtClean="0"/>
              <a:t>S</a:t>
            </a:r>
            <a:r>
              <a:rPr lang="en-US" sz="2800" dirty="0" smtClean="0"/>
              <a:t>aving an Oracle Database SQL </a:t>
            </a:r>
            <a:r>
              <a:rPr sz="2800" dirty="0" smtClean="0"/>
              <a:t>Q</a:t>
            </a:r>
            <a:r>
              <a:rPr lang="en-US" sz="2800" dirty="0" smtClean="0"/>
              <a:t>uery</a:t>
            </a:r>
            <a:endParaRPr sz="4000" dirty="0" smtClean="0"/>
          </a:p>
        </p:txBody>
      </p:sp>
      <p:sp>
        <p:nvSpPr>
          <p:cNvPr id="3" name="Slide Number Placeholder 2"/>
          <p:cNvSpPr>
            <a:spLocks noGrp="1"/>
          </p:cNvSpPr>
          <p:nvPr>
            <p:ph type="sldNum" sz="quarter" idx="11"/>
          </p:nvPr>
        </p:nvSpPr>
        <p:spPr/>
        <p:txBody>
          <a:bodyPr/>
          <a:lstStyle/>
          <a:p>
            <a:pPr>
              <a:defRPr/>
            </a:pPr>
            <a:r>
              <a:rPr lang="en-US" smtClean="0"/>
              <a:t>2-</a:t>
            </a:r>
            <a:fld id="{1A1EF412-E777-403A-B620-CF6FB56B7FFC}" type="slidenum">
              <a:rPr lang="en-US" smtClean="0"/>
              <a:pPr>
                <a:defRPr/>
              </a:pPr>
              <a:t>47</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295400"/>
            <a:ext cx="8229600" cy="4905753"/>
          </a:xfrm>
          <a:prstGeom prst="rect">
            <a:avLst/>
          </a:prstGeom>
        </p:spPr>
      </p:pic>
      <p:sp>
        <p:nvSpPr>
          <p:cNvPr id="49155" name="Rectangle 2"/>
          <p:cNvSpPr>
            <a:spLocks noGrp="1" noChangeArrowheads="1"/>
          </p:cNvSpPr>
          <p:nvPr>
            <p:ph type="title"/>
          </p:nvPr>
        </p:nvSpPr>
        <p:spPr>
          <a:xfrm>
            <a:off x="457200" y="274638"/>
            <a:ext cx="8229600" cy="944562"/>
          </a:xfrm>
        </p:spPr>
        <p:txBody>
          <a:bodyPr/>
          <a:lstStyle/>
          <a:p>
            <a:pPr eaLnBrk="1" hangingPunct="1"/>
            <a:r>
              <a:rPr sz="4000" dirty="0" smtClean="0"/>
              <a:t>Using MySQL 5.6</a:t>
            </a:r>
            <a:r>
              <a:rPr lang="en-US" sz="4000" dirty="0" smtClean="0"/>
              <a:t> I</a:t>
            </a:r>
            <a:r>
              <a:rPr sz="4000" dirty="0" smtClean="0"/>
              <a:t/>
            </a:r>
            <a:br>
              <a:rPr sz="4000" dirty="0" smtClean="0"/>
            </a:br>
            <a:r>
              <a:rPr sz="2800" dirty="0" smtClean="0"/>
              <a:t>MySQL Workbench</a:t>
            </a:r>
          </a:p>
        </p:txBody>
      </p:sp>
      <p:sp>
        <p:nvSpPr>
          <p:cNvPr id="3" name="Slide Number Placeholder 2"/>
          <p:cNvSpPr>
            <a:spLocks noGrp="1"/>
          </p:cNvSpPr>
          <p:nvPr>
            <p:ph type="sldNum" sz="quarter" idx="11"/>
          </p:nvPr>
        </p:nvSpPr>
        <p:spPr/>
        <p:txBody>
          <a:bodyPr/>
          <a:lstStyle/>
          <a:p>
            <a:pPr>
              <a:defRPr/>
            </a:pPr>
            <a:r>
              <a:rPr lang="en-US" smtClean="0"/>
              <a:t>2-</a:t>
            </a:r>
            <a:fld id="{1A1EF412-E777-403A-B620-CF6FB56B7FFC}" type="slidenum">
              <a:rPr lang="en-US" smtClean="0"/>
              <a:pPr>
                <a:defRPr/>
              </a:pPr>
              <a:t>48</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15762"/>
            <a:ext cx="8229600" cy="4453813"/>
          </a:xfrm>
          <a:prstGeom prst="rect">
            <a:avLst/>
          </a:prstGeom>
        </p:spPr>
      </p:pic>
      <p:sp>
        <p:nvSpPr>
          <p:cNvPr id="50179" name="Rectangle 2"/>
          <p:cNvSpPr>
            <a:spLocks noGrp="1" noChangeArrowheads="1"/>
          </p:cNvSpPr>
          <p:nvPr>
            <p:ph type="title"/>
          </p:nvPr>
        </p:nvSpPr>
        <p:spPr/>
        <p:txBody>
          <a:bodyPr/>
          <a:lstStyle/>
          <a:p>
            <a:pPr eaLnBrk="1" hangingPunct="1"/>
            <a:r>
              <a:rPr sz="4000" dirty="0" smtClean="0"/>
              <a:t>Using MySQL 5.6</a:t>
            </a:r>
            <a:r>
              <a:rPr lang="en-US" sz="4000" dirty="0" smtClean="0"/>
              <a:t> II</a:t>
            </a:r>
            <a:r>
              <a:rPr sz="4000" dirty="0" smtClean="0"/>
              <a:t/>
            </a:r>
            <a:br>
              <a:rPr sz="4000" dirty="0" smtClean="0"/>
            </a:br>
            <a:r>
              <a:rPr sz="2800" dirty="0" smtClean="0"/>
              <a:t>S</a:t>
            </a:r>
            <a:r>
              <a:rPr lang="en-US" sz="2800" dirty="0" smtClean="0"/>
              <a:t>aving a MyS</a:t>
            </a:r>
            <a:r>
              <a:rPr sz="2800" dirty="0" smtClean="0"/>
              <a:t>QL </a:t>
            </a:r>
            <a:r>
              <a:rPr lang="en-US" sz="2800" dirty="0" smtClean="0"/>
              <a:t>5.6 Query</a:t>
            </a:r>
            <a:endParaRPr sz="2800" dirty="0" smtClean="0"/>
          </a:p>
        </p:txBody>
      </p:sp>
      <p:sp>
        <p:nvSpPr>
          <p:cNvPr id="3" name="Slide Number Placeholder 2"/>
          <p:cNvSpPr>
            <a:spLocks noGrp="1"/>
          </p:cNvSpPr>
          <p:nvPr>
            <p:ph type="sldNum" sz="quarter" idx="11"/>
          </p:nvPr>
        </p:nvSpPr>
        <p:spPr/>
        <p:txBody>
          <a:bodyPr/>
          <a:lstStyle/>
          <a:p>
            <a:pPr>
              <a:defRPr/>
            </a:pPr>
            <a:r>
              <a:rPr lang="en-US" smtClean="0"/>
              <a:t>2-</a:t>
            </a:r>
            <a:fld id="{1A1EF412-E777-403A-B620-CF6FB56B7FFC}" type="slidenum">
              <a:rPr lang="en-US" smtClean="0"/>
              <a:pPr>
                <a:defRPr/>
              </a:pPr>
              <a:t>49</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smtClean="0"/>
              <a:t>Chapter Objectives</a:t>
            </a:r>
          </a:p>
        </p:txBody>
      </p:sp>
      <p:sp>
        <p:nvSpPr>
          <p:cNvPr id="16387" name="Rectangle 3"/>
          <p:cNvSpPr>
            <a:spLocks noGrp="1" noChangeArrowheads="1"/>
          </p:cNvSpPr>
          <p:nvPr>
            <p:ph idx="1"/>
          </p:nvPr>
        </p:nvSpPr>
        <p:spPr/>
        <p:txBody>
          <a:bodyPr/>
          <a:lstStyle/>
          <a:p>
            <a:r>
              <a:rPr lang="en-US" sz="2400" dirty="0" smtClean="0"/>
              <a:t>To </a:t>
            </a:r>
            <a:r>
              <a:rPr lang="en-US" sz="2400" dirty="0"/>
              <a:t>create SQL queries that retrieve data from </a:t>
            </a:r>
            <a:r>
              <a:rPr lang="en-US" sz="2400" dirty="0" smtClean="0"/>
              <a:t>multiple tables </a:t>
            </a:r>
            <a:r>
              <a:rPr lang="en-US" sz="2400" dirty="0"/>
              <a:t>using SQL set operators UNION, INTERSECT</a:t>
            </a:r>
            <a:r>
              <a:rPr lang="en-US" sz="2400" dirty="0" smtClean="0"/>
              <a:t>, and </a:t>
            </a:r>
            <a:r>
              <a:rPr lang="en-US" sz="2400" dirty="0"/>
              <a:t>EXCEPT</a:t>
            </a:r>
            <a:endParaRPr lang="en-US" sz="24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14857" y="2971800"/>
            <a:ext cx="3714286" cy="1809524"/>
          </a:xfrm>
          <a:prstGeom prst="rect">
            <a:avLst/>
          </a:prstGeom>
        </p:spPr>
      </p:pic>
      <p:sp>
        <p:nvSpPr>
          <p:cNvPr id="32771" name="Rectangle 2"/>
          <p:cNvSpPr>
            <a:spLocks noGrp="1" noChangeArrowheads="1"/>
          </p:cNvSpPr>
          <p:nvPr>
            <p:ph type="title"/>
          </p:nvPr>
        </p:nvSpPr>
        <p:spPr/>
        <p:txBody>
          <a:bodyPr/>
          <a:lstStyle/>
          <a:p>
            <a:pPr eaLnBrk="1" hangingPunct="1"/>
            <a:r>
              <a:rPr lang="en-US" sz="2800" dirty="0" smtClean="0"/>
              <a:t>Reading Specified Rows from a Single Table</a:t>
            </a:r>
            <a:br>
              <a:rPr lang="en-US" sz="2800" dirty="0" smtClean="0"/>
            </a:br>
            <a:r>
              <a:rPr sz="2400" dirty="0" smtClean="0"/>
              <a:t>The </a:t>
            </a:r>
            <a:r>
              <a:rPr lang="en-US" sz="2400" dirty="0" smtClean="0"/>
              <a:t>SQL </a:t>
            </a:r>
            <a:r>
              <a:rPr sz="2400" dirty="0" smtClean="0"/>
              <a:t>DISTINCT Keyword</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4"/>
          <a:stretch>
            <a:fillRect/>
          </a:stretch>
        </p:blipFill>
        <p:spPr>
          <a:xfrm>
            <a:off x="2138666" y="1676400"/>
            <a:ext cx="4866667" cy="952381"/>
          </a:xfrm>
          <a:prstGeom prst="rect">
            <a:avLst/>
          </a:prstGeom>
        </p:spPr>
      </p:pic>
    </p:spTree>
    <p:extLst>
      <p:ext uri="{BB962C8B-B14F-4D97-AF65-F5344CB8AC3E}">
        <p14:creationId xmlns:p14="http://schemas.microsoft.com/office/powerpoint/2010/main" val="33208672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719619" y="2971800"/>
            <a:ext cx="3704762" cy="2171429"/>
          </a:xfrm>
          <a:prstGeom prst="rect">
            <a:avLst/>
          </a:prstGeom>
        </p:spPr>
      </p:pic>
      <p:pic>
        <p:nvPicPr>
          <p:cNvPr id="2" name="Picture 1"/>
          <p:cNvPicPr>
            <a:picLocks noChangeAspect="1"/>
          </p:cNvPicPr>
          <p:nvPr/>
        </p:nvPicPr>
        <p:blipFill>
          <a:blip r:embed="rId4"/>
          <a:stretch>
            <a:fillRect/>
          </a:stretch>
        </p:blipFill>
        <p:spPr>
          <a:xfrm>
            <a:off x="2338666" y="1676400"/>
            <a:ext cx="4466667" cy="961905"/>
          </a:xfrm>
          <a:prstGeom prst="rect">
            <a:avLst/>
          </a:prstGeom>
        </p:spPr>
      </p:pic>
      <p:sp>
        <p:nvSpPr>
          <p:cNvPr id="32771" name="Rectangle 2"/>
          <p:cNvSpPr>
            <a:spLocks noGrp="1" noChangeArrowheads="1"/>
          </p:cNvSpPr>
          <p:nvPr>
            <p:ph type="title"/>
          </p:nvPr>
        </p:nvSpPr>
        <p:spPr/>
        <p:txBody>
          <a:bodyPr/>
          <a:lstStyle/>
          <a:p>
            <a:pPr eaLnBrk="1" hangingPunct="1"/>
            <a:r>
              <a:rPr lang="en-US" sz="2800" dirty="0" smtClean="0"/>
              <a:t>Reading Specified Rows from a Single Table</a:t>
            </a:r>
            <a:br>
              <a:rPr lang="en-US" sz="2800" dirty="0" smtClean="0"/>
            </a:br>
            <a:r>
              <a:rPr sz="2400" dirty="0" smtClean="0"/>
              <a:t>The </a:t>
            </a:r>
            <a:r>
              <a:rPr lang="en-US" sz="2400" dirty="0" smtClean="0"/>
              <a:t>SQL TOP {</a:t>
            </a:r>
            <a:r>
              <a:rPr lang="en-US" sz="2400" dirty="0" err="1" smtClean="0"/>
              <a:t>NumberOfRows</a:t>
            </a:r>
            <a:r>
              <a:rPr lang="en-US" sz="2400" dirty="0" smtClean="0"/>
              <a:t>} Function</a:t>
            </a:r>
            <a:endParaRPr sz="24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TextBox 7"/>
          <p:cNvSpPr txBox="1"/>
          <p:nvPr/>
        </p:nvSpPr>
        <p:spPr>
          <a:xfrm>
            <a:off x="457200" y="5562600"/>
            <a:ext cx="8229600" cy="584775"/>
          </a:xfrm>
          <a:prstGeom prst="rect">
            <a:avLst/>
          </a:prstGeom>
          <a:noFill/>
        </p:spPr>
        <p:txBody>
          <a:bodyPr wrap="square" rtlCol="0">
            <a:spAutoFit/>
          </a:bodyPr>
          <a:lstStyle/>
          <a:p>
            <a:pPr algn="ctr"/>
            <a:r>
              <a:rPr lang="en-US" sz="1600" dirty="0" smtClean="0"/>
              <a:t>NOTE: This is an SQL Server specific function. See the Oracle Database and MySQL 5.6 documentation for the equivalent functionality in those DBMSs.</a:t>
            </a:r>
            <a:endParaRPr lang="en-US" sz="1600" dirty="0"/>
          </a:p>
        </p:txBody>
      </p:sp>
    </p:spTree>
    <p:extLst>
      <p:ext uri="{BB962C8B-B14F-4D97-AF65-F5344CB8AC3E}">
        <p14:creationId xmlns:p14="http://schemas.microsoft.com/office/powerpoint/2010/main" val="24162314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10095" y="2971800"/>
            <a:ext cx="3723809" cy="2542857"/>
          </a:xfrm>
          <a:prstGeom prst="rect">
            <a:avLst/>
          </a:prstGeom>
        </p:spPr>
      </p:pic>
      <p:pic>
        <p:nvPicPr>
          <p:cNvPr id="4" name="Picture 3"/>
          <p:cNvPicPr>
            <a:picLocks noChangeAspect="1"/>
          </p:cNvPicPr>
          <p:nvPr/>
        </p:nvPicPr>
        <p:blipFill>
          <a:blip r:embed="rId4"/>
          <a:stretch>
            <a:fillRect/>
          </a:stretch>
        </p:blipFill>
        <p:spPr>
          <a:xfrm>
            <a:off x="1733905" y="1676400"/>
            <a:ext cx="5676190" cy="952381"/>
          </a:xfrm>
          <a:prstGeom prst="rect">
            <a:avLst/>
          </a:prstGeom>
        </p:spPr>
      </p:pic>
      <p:sp>
        <p:nvSpPr>
          <p:cNvPr id="32771" name="Rectangle 2"/>
          <p:cNvSpPr>
            <a:spLocks noGrp="1" noChangeArrowheads="1"/>
          </p:cNvSpPr>
          <p:nvPr>
            <p:ph type="title"/>
          </p:nvPr>
        </p:nvSpPr>
        <p:spPr/>
        <p:txBody>
          <a:bodyPr/>
          <a:lstStyle/>
          <a:p>
            <a:pPr eaLnBrk="1" hangingPunct="1"/>
            <a:r>
              <a:rPr lang="en-US" sz="2800" dirty="0" smtClean="0"/>
              <a:t>Reading Specified Rows from a Single Table</a:t>
            </a:r>
            <a:br>
              <a:rPr lang="en-US" sz="2800" dirty="0" smtClean="0"/>
            </a:br>
            <a:r>
              <a:rPr sz="2400" dirty="0" smtClean="0"/>
              <a:t>The </a:t>
            </a:r>
            <a:r>
              <a:rPr lang="en-US" sz="2400" dirty="0" smtClean="0"/>
              <a:t>SQL TOP {Percentage} PERCENT Function</a:t>
            </a:r>
            <a:endParaRPr sz="24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TextBox 7"/>
          <p:cNvSpPr txBox="1"/>
          <p:nvPr/>
        </p:nvSpPr>
        <p:spPr>
          <a:xfrm>
            <a:off x="457200" y="5562600"/>
            <a:ext cx="8229600" cy="584775"/>
          </a:xfrm>
          <a:prstGeom prst="rect">
            <a:avLst/>
          </a:prstGeom>
          <a:noFill/>
        </p:spPr>
        <p:txBody>
          <a:bodyPr wrap="square" rtlCol="0">
            <a:spAutoFit/>
          </a:bodyPr>
          <a:lstStyle/>
          <a:p>
            <a:pPr algn="ctr"/>
            <a:r>
              <a:rPr lang="en-US" sz="1600" dirty="0" smtClean="0"/>
              <a:t>NOTE: This is an SQL Server specific function. See the Oracle Database and MySQL 5.6 documentation for the equivalent functionality in those DBMSs.</a:t>
            </a:r>
            <a:endParaRPr lang="en-US" sz="1600" dirty="0"/>
          </a:p>
        </p:txBody>
      </p:sp>
    </p:spTree>
    <p:extLst>
      <p:ext uri="{BB962C8B-B14F-4D97-AF65-F5344CB8AC3E}">
        <p14:creationId xmlns:p14="http://schemas.microsoft.com/office/powerpoint/2010/main" val="34025951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10095" y="1676400"/>
            <a:ext cx="5123809" cy="1361905"/>
          </a:xfrm>
          <a:prstGeom prst="rect">
            <a:avLst/>
          </a:prstGeom>
        </p:spPr>
      </p:pic>
      <p:sp>
        <p:nvSpPr>
          <p:cNvPr id="32771" name="Rectangle 2"/>
          <p:cNvSpPr>
            <a:spLocks noGrp="1" noChangeArrowheads="1"/>
          </p:cNvSpPr>
          <p:nvPr>
            <p:ph type="title"/>
          </p:nvPr>
        </p:nvSpPr>
        <p:spPr/>
        <p:txBody>
          <a:bodyPr/>
          <a:lstStyle/>
          <a:p>
            <a:pPr eaLnBrk="1" hangingPunct="1"/>
            <a:r>
              <a:rPr lang="en-US" sz="2800" dirty="0" smtClean="0"/>
              <a:t>Reading Specified Rows from a Single Table</a:t>
            </a:r>
            <a:br>
              <a:rPr lang="en-US" sz="2800" dirty="0" smtClean="0"/>
            </a:br>
            <a:r>
              <a:rPr sz="2400" dirty="0" smtClean="0"/>
              <a:t>The </a:t>
            </a:r>
            <a:r>
              <a:rPr lang="en-US" sz="2400" dirty="0" smtClean="0"/>
              <a:t>SQL WHERE Clause: Character Strings</a:t>
            </a:r>
            <a:endParaRPr sz="24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TextBox 7"/>
          <p:cNvSpPr txBox="1"/>
          <p:nvPr/>
        </p:nvSpPr>
        <p:spPr>
          <a:xfrm>
            <a:off x="457200" y="5562600"/>
            <a:ext cx="8229600" cy="300788"/>
          </a:xfrm>
          <a:prstGeom prst="rect">
            <a:avLst/>
          </a:prstGeom>
          <a:noFill/>
        </p:spPr>
        <p:txBody>
          <a:bodyPr wrap="square" rtlCol="0">
            <a:spAutoFit/>
          </a:bodyPr>
          <a:lstStyle/>
          <a:p>
            <a:pPr algn="ctr" eaLnBrk="1" hangingPunct="1">
              <a:lnSpc>
                <a:spcPct val="80000"/>
              </a:lnSpc>
              <a:buFontTx/>
              <a:buNone/>
            </a:pPr>
            <a:r>
              <a:rPr lang="en-US" sz="1600" dirty="0" smtClean="0"/>
              <a:t>NOTE: </a:t>
            </a:r>
            <a:r>
              <a:rPr lang="en-US" sz="1600" dirty="0"/>
              <a:t>SQL wants a plain ASCII single quote:  </a:t>
            </a:r>
            <a:r>
              <a:rPr lang="en-US" sz="1600" dirty="0">
                <a:latin typeface="Courier New" pitchFamily="49" charset="0"/>
                <a:cs typeface="Courier New" pitchFamily="49" charset="0"/>
              </a:rPr>
              <a:t>'</a:t>
            </a:r>
            <a:r>
              <a:rPr lang="en-US" sz="1600" dirty="0"/>
              <a:t>  NOT  </a:t>
            </a:r>
            <a:r>
              <a:rPr lang="en-US" sz="1600" dirty="0">
                <a:latin typeface="Courier New" pitchFamily="49" charset="0"/>
                <a:cs typeface="Courier New" pitchFamily="49" charset="0"/>
              </a:rPr>
              <a:t>‘ !</a:t>
            </a:r>
          </a:p>
        </p:txBody>
      </p:sp>
      <p:pic>
        <p:nvPicPr>
          <p:cNvPr id="7" name="Picture 6"/>
          <p:cNvPicPr>
            <a:picLocks noChangeAspect="1"/>
          </p:cNvPicPr>
          <p:nvPr/>
        </p:nvPicPr>
        <p:blipFill>
          <a:blip r:embed="rId4"/>
          <a:stretch>
            <a:fillRect/>
          </a:stretch>
        </p:blipFill>
        <p:spPr>
          <a:xfrm>
            <a:off x="824381" y="3276600"/>
            <a:ext cx="7495238" cy="1819048"/>
          </a:xfrm>
          <a:prstGeom prst="rect">
            <a:avLst/>
          </a:prstGeom>
        </p:spPr>
      </p:pic>
    </p:spTree>
    <p:extLst>
      <p:ext uri="{BB962C8B-B14F-4D97-AF65-F5344CB8AC3E}">
        <p14:creationId xmlns:p14="http://schemas.microsoft.com/office/powerpoint/2010/main" val="36070656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274638"/>
            <a:ext cx="8229600" cy="639762"/>
          </a:xfrm>
        </p:spPr>
        <p:txBody>
          <a:bodyPr/>
          <a:lstStyle/>
          <a:p>
            <a:pPr eaLnBrk="1" hangingPunct="1"/>
            <a:r>
              <a:rPr lang="en-US" sz="3600" dirty="0" smtClean="0"/>
              <a:t>SQL Comparison Operators</a:t>
            </a:r>
            <a:endParaRPr sz="32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924321" y="990600"/>
            <a:ext cx="5295357" cy="5196649"/>
          </a:xfrm>
          <a:prstGeom prst="rect">
            <a:avLst/>
          </a:prstGeom>
        </p:spPr>
      </p:pic>
    </p:spTree>
    <p:extLst>
      <p:ext uri="{BB962C8B-B14F-4D97-AF65-F5344CB8AC3E}">
        <p14:creationId xmlns:p14="http://schemas.microsoft.com/office/powerpoint/2010/main" val="14502696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5800" y="2819400"/>
            <a:ext cx="7772400" cy="2415271"/>
          </a:xfrm>
          <a:prstGeom prst="rect">
            <a:avLst/>
          </a:prstGeom>
        </p:spPr>
      </p:pic>
      <p:pic>
        <p:nvPicPr>
          <p:cNvPr id="4" name="Picture 3"/>
          <p:cNvPicPr>
            <a:picLocks noChangeAspect="1"/>
          </p:cNvPicPr>
          <p:nvPr/>
        </p:nvPicPr>
        <p:blipFill>
          <a:blip r:embed="rId4"/>
          <a:stretch>
            <a:fillRect/>
          </a:stretch>
        </p:blipFill>
        <p:spPr>
          <a:xfrm>
            <a:off x="1876762" y="1371600"/>
            <a:ext cx="5390476" cy="1342857"/>
          </a:xfrm>
          <a:prstGeom prst="rect">
            <a:avLst/>
          </a:prstGeom>
        </p:spPr>
      </p:pic>
      <p:sp>
        <p:nvSpPr>
          <p:cNvPr id="32771" name="Rectangle 2"/>
          <p:cNvSpPr>
            <a:spLocks noGrp="1" noChangeArrowheads="1"/>
          </p:cNvSpPr>
          <p:nvPr>
            <p:ph type="title"/>
          </p:nvPr>
        </p:nvSpPr>
        <p:spPr>
          <a:xfrm>
            <a:off x="457200" y="274638"/>
            <a:ext cx="8229600" cy="944562"/>
          </a:xfrm>
        </p:spPr>
        <p:txBody>
          <a:bodyPr/>
          <a:lstStyle/>
          <a:p>
            <a:pPr eaLnBrk="1" hangingPunct="1"/>
            <a:r>
              <a:rPr lang="en-US" sz="2800" dirty="0" smtClean="0"/>
              <a:t>Reading Specified Rows from a Single Table</a:t>
            </a:r>
            <a:br>
              <a:rPr lang="en-US" sz="2800" dirty="0" smtClean="0"/>
            </a:br>
            <a:r>
              <a:rPr sz="2400" dirty="0" smtClean="0"/>
              <a:t>The </a:t>
            </a:r>
            <a:r>
              <a:rPr lang="en-US" sz="2400" dirty="0" smtClean="0"/>
              <a:t>SQL WHERE Clause: Dates</a:t>
            </a:r>
            <a:endParaRPr sz="24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TextBox 7"/>
          <p:cNvSpPr txBox="1"/>
          <p:nvPr/>
        </p:nvSpPr>
        <p:spPr>
          <a:xfrm>
            <a:off x="457200" y="5334000"/>
            <a:ext cx="8229600" cy="880241"/>
          </a:xfrm>
          <a:prstGeom prst="rect">
            <a:avLst/>
          </a:prstGeom>
          <a:noFill/>
        </p:spPr>
        <p:txBody>
          <a:bodyPr wrap="square" rtlCol="0">
            <a:spAutoFit/>
          </a:bodyPr>
          <a:lstStyle/>
          <a:p>
            <a:pPr eaLnBrk="1" hangingPunct="1">
              <a:lnSpc>
                <a:spcPct val="80000"/>
              </a:lnSpc>
              <a:buFontTx/>
              <a:buNone/>
            </a:pPr>
            <a:r>
              <a:rPr lang="en-US" sz="1600" dirty="0" smtClean="0"/>
              <a:t>NOTE: See Chapters 10B and 10C for a discussion of dates in Oracle Database and MySQL respectively.</a:t>
            </a:r>
          </a:p>
          <a:p>
            <a:pPr eaLnBrk="1" hangingPunct="1">
              <a:lnSpc>
                <a:spcPct val="80000"/>
              </a:lnSpc>
              <a:buFontTx/>
              <a:buNone/>
            </a:pPr>
            <a:r>
              <a:rPr lang="en-US" sz="1600" dirty="0" smtClean="0"/>
              <a:t> </a:t>
            </a:r>
          </a:p>
          <a:p>
            <a:pPr eaLnBrk="1" hangingPunct="1">
              <a:lnSpc>
                <a:spcPct val="80000"/>
              </a:lnSpc>
              <a:buFontTx/>
              <a:buNone/>
            </a:pPr>
            <a:r>
              <a:rPr lang="en-US" sz="1600" dirty="0"/>
              <a:t>NOTE: </a:t>
            </a:r>
            <a:r>
              <a:rPr lang="en-US" sz="1600" dirty="0" smtClean="0"/>
              <a:t>Microsoft Access 2013 dates must be enclosed within # symbols: </a:t>
            </a:r>
            <a:r>
              <a:rPr lang="en-US" sz="1600" b="1" dirty="0" smtClean="0">
                <a:solidFill>
                  <a:srgbClr val="0099CC"/>
                </a:solidFill>
              </a:rPr>
              <a:t>#01/01/14#</a:t>
            </a:r>
            <a:endParaRPr lang="en-US" sz="1600" b="1" dirty="0">
              <a:solidFill>
                <a:srgbClr val="0099CC"/>
              </a:solidFill>
              <a:latin typeface="Courier New" pitchFamily="49" charset="0"/>
              <a:cs typeface="Courier New" pitchFamily="49" charset="0"/>
            </a:endParaRPr>
          </a:p>
        </p:txBody>
      </p:sp>
    </p:spTree>
    <p:extLst>
      <p:ext uri="{BB962C8B-B14F-4D97-AF65-F5344CB8AC3E}">
        <p14:creationId xmlns:p14="http://schemas.microsoft.com/office/powerpoint/2010/main" val="6407930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274638"/>
            <a:ext cx="8229600" cy="1173162"/>
          </a:xfrm>
        </p:spPr>
        <p:txBody>
          <a:bodyPr/>
          <a:lstStyle/>
          <a:p>
            <a:pPr eaLnBrk="1" hangingPunct="1"/>
            <a:r>
              <a:rPr lang="en-US" sz="2800" dirty="0" smtClean="0"/>
              <a:t>Reading Specified Rows from a Single Table</a:t>
            </a:r>
            <a:br>
              <a:rPr lang="en-US" sz="2800" dirty="0" smtClean="0"/>
            </a:br>
            <a:r>
              <a:rPr sz="2400" dirty="0" smtClean="0"/>
              <a:t>The </a:t>
            </a:r>
            <a:r>
              <a:rPr lang="en-US" sz="2400" dirty="0" smtClean="0"/>
              <a:t>SQL WHERE Clause: Numbers</a:t>
            </a:r>
            <a:endParaRPr sz="24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2495809" y="1667071"/>
            <a:ext cx="4152381" cy="1333333"/>
          </a:xfrm>
          <a:prstGeom prst="rect">
            <a:avLst/>
          </a:prstGeom>
        </p:spPr>
      </p:pic>
      <p:pic>
        <p:nvPicPr>
          <p:cNvPr id="7" name="Picture 6"/>
          <p:cNvPicPr>
            <a:picLocks noChangeAspect="1"/>
          </p:cNvPicPr>
          <p:nvPr/>
        </p:nvPicPr>
        <p:blipFill>
          <a:blip r:embed="rId4"/>
          <a:stretch>
            <a:fillRect/>
          </a:stretch>
        </p:blipFill>
        <p:spPr>
          <a:xfrm>
            <a:off x="1072000" y="3219676"/>
            <a:ext cx="7000000" cy="1809524"/>
          </a:xfrm>
          <a:prstGeom prst="rect">
            <a:avLst/>
          </a:prstGeom>
        </p:spPr>
      </p:pic>
    </p:spTree>
    <p:extLst>
      <p:ext uri="{BB962C8B-B14F-4D97-AF65-F5344CB8AC3E}">
        <p14:creationId xmlns:p14="http://schemas.microsoft.com/office/powerpoint/2010/main" val="31930149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48190" y="3200400"/>
            <a:ext cx="4647619" cy="1085714"/>
          </a:xfrm>
          <a:prstGeom prst="rect">
            <a:avLst/>
          </a:prstGeom>
        </p:spPr>
      </p:pic>
      <p:pic>
        <p:nvPicPr>
          <p:cNvPr id="4" name="Picture 3"/>
          <p:cNvPicPr>
            <a:picLocks noChangeAspect="1"/>
          </p:cNvPicPr>
          <p:nvPr/>
        </p:nvPicPr>
        <p:blipFill>
          <a:blip r:embed="rId4"/>
          <a:stretch>
            <a:fillRect/>
          </a:stretch>
        </p:blipFill>
        <p:spPr>
          <a:xfrm>
            <a:off x="2067238" y="1686095"/>
            <a:ext cx="5009524" cy="1361905"/>
          </a:xfrm>
          <a:prstGeom prst="rect">
            <a:avLst/>
          </a:prstGeom>
        </p:spPr>
      </p:pic>
      <p:sp>
        <p:nvSpPr>
          <p:cNvPr id="32771" name="Rectangle 2"/>
          <p:cNvSpPr>
            <a:spLocks noGrp="1" noChangeArrowheads="1"/>
          </p:cNvSpPr>
          <p:nvPr>
            <p:ph type="title"/>
          </p:nvPr>
        </p:nvSpPr>
        <p:spPr>
          <a:xfrm>
            <a:off x="457200" y="274638"/>
            <a:ext cx="8229600" cy="1173162"/>
          </a:xfrm>
        </p:spPr>
        <p:txBody>
          <a:bodyPr/>
          <a:lstStyle/>
          <a:p>
            <a:pPr eaLnBrk="1" hangingPunct="1"/>
            <a:r>
              <a:rPr lang="en-US" sz="2400" dirty="0" smtClean="0"/>
              <a:t>Reading Specified Columns and Rows from a Single Table</a:t>
            </a:r>
            <a:br>
              <a:rPr lang="en-US" sz="2400" dirty="0" smtClean="0"/>
            </a:br>
            <a:r>
              <a:rPr lang="en-US" sz="2000" dirty="0" smtClean="0"/>
              <a:t>Column Names and t</a:t>
            </a:r>
            <a:r>
              <a:rPr sz="2000" dirty="0" smtClean="0"/>
              <a:t>he </a:t>
            </a:r>
            <a:r>
              <a:rPr lang="en-US" sz="2000" dirty="0" smtClean="0"/>
              <a:t>SQL WHERE Clause</a:t>
            </a:r>
            <a:endParaRPr sz="20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9" name="TextBox 8"/>
          <p:cNvSpPr txBox="1"/>
          <p:nvPr/>
        </p:nvSpPr>
        <p:spPr>
          <a:xfrm>
            <a:off x="457200" y="5457313"/>
            <a:ext cx="8229600" cy="486287"/>
          </a:xfrm>
          <a:prstGeom prst="rect">
            <a:avLst/>
          </a:prstGeom>
          <a:noFill/>
        </p:spPr>
        <p:txBody>
          <a:bodyPr wrap="square" rtlCol="0">
            <a:spAutoFit/>
          </a:bodyPr>
          <a:lstStyle/>
          <a:p>
            <a:pPr eaLnBrk="1" hangingPunct="1">
              <a:lnSpc>
                <a:spcPct val="80000"/>
              </a:lnSpc>
              <a:buFontTx/>
              <a:buNone/>
            </a:pPr>
            <a:r>
              <a:rPr lang="en-US" sz="1600" dirty="0" smtClean="0"/>
              <a:t>NOTE: A column used in the WHERE clause does </a:t>
            </a:r>
            <a:r>
              <a:rPr lang="en-US" sz="1600" b="1" i="1" dirty="0" smtClean="0"/>
              <a:t>not</a:t>
            </a:r>
            <a:r>
              <a:rPr lang="en-US" sz="1600" dirty="0" smtClean="0"/>
              <a:t> have to be one of the columns listed in the SELECT clause. </a:t>
            </a:r>
          </a:p>
        </p:txBody>
      </p:sp>
    </p:spTree>
    <p:extLst>
      <p:ext uri="{BB962C8B-B14F-4D97-AF65-F5344CB8AC3E}">
        <p14:creationId xmlns:p14="http://schemas.microsoft.com/office/powerpoint/2010/main" val="19316899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11690" y="3124200"/>
            <a:ext cx="6847619" cy="2904762"/>
          </a:xfrm>
          <a:prstGeom prst="rect">
            <a:avLst/>
          </a:prstGeom>
        </p:spPr>
      </p:pic>
      <p:sp>
        <p:nvSpPr>
          <p:cNvPr id="51203" name="Rectangle 2"/>
          <p:cNvSpPr>
            <a:spLocks noGrp="1" noChangeArrowheads="1"/>
          </p:cNvSpPr>
          <p:nvPr>
            <p:ph type="title"/>
          </p:nvPr>
        </p:nvSpPr>
        <p:spPr/>
        <p:txBody>
          <a:bodyPr/>
          <a:lstStyle/>
          <a:p>
            <a:pPr eaLnBrk="1" hangingPunct="1"/>
            <a:r>
              <a:rPr sz="3600" dirty="0" smtClean="0"/>
              <a:t>Sorting the </a:t>
            </a:r>
            <a:r>
              <a:rPr lang="en-US" sz="3600" dirty="0" smtClean="0"/>
              <a:t>SQL Query </a:t>
            </a:r>
            <a:r>
              <a:rPr sz="3600" dirty="0" smtClean="0"/>
              <a:t>Results</a:t>
            </a:r>
            <a:r>
              <a:rPr lang="en-US" sz="3600" dirty="0" smtClean="0"/>
              <a:t/>
            </a:r>
            <a:br>
              <a:rPr lang="en-US" sz="3600" dirty="0" smtClean="0"/>
            </a:br>
            <a:r>
              <a:rPr lang="en-US" sz="2800" dirty="0" smtClean="0"/>
              <a:t>The SQL </a:t>
            </a:r>
            <a:r>
              <a:rPr sz="2800" dirty="0" smtClean="0"/>
              <a:t>ORDER BY </a:t>
            </a:r>
            <a:r>
              <a:rPr lang="en-US" sz="2800" dirty="0" smtClean="0"/>
              <a:t>Clause</a:t>
            </a:r>
            <a:endParaRPr sz="2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2491047" y="1600200"/>
            <a:ext cx="4161905" cy="1342857"/>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19619" y="1619419"/>
            <a:ext cx="5104762" cy="1352381"/>
          </a:xfrm>
          <a:prstGeom prst="rect">
            <a:avLst/>
          </a:prstGeom>
        </p:spPr>
      </p:pic>
      <p:pic>
        <p:nvPicPr>
          <p:cNvPr id="5" name="Picture 4"/>
          <p:cNvPicPr>
            <a:picLocks noChangeAspect="1"/>
          </p:cNvPicPr>
          <p:nvPr/>
        </p:nvPicPr>
        <p:blipFill>
          <a:blip r:embed="rId4"/>
          <a:stretch>
            <a:fillRect/>
          </a:stretch>
        </p:blipFill>
        <p:spPr>
          <a:xfrm>
            <a:off x="1676400" y="3124200"/>
            <a:ext cx="5798710" cy="2459814"/>
          </a:xfrm>
          <a:prstGeom prst="rect">
            <a:avLst/>
          </a:prstGeom>
        </p:spPr>
      </p:pic>
      <p:sp>
        <p:nvSpPr>
          <p:cNvPr id="51203" name="Rectangle 2"/>
          <p:cNvSpPr>
            <a:spLocks noGrp="1" noChangeArrowheads="1"/>
          </p:cNvSpPr>
          <p:nvPr>
            <p:ph type="title"/>
          </p:nvPr>
        </p:nvSpPr>
        <p:spPr/>
        <p:txBody>
          <a:bodyPr/>
          <a:lstStyle/>
          <a:p>
            <a:pPr eaLnBrk="1" hangingPunct="1"/>
            <a:r>
              <a:rPr sz="3600" dirty="0" smtClean="0"/>
              <a:t>Sorting the </a:t>
            </a:r>
            <a:r>
              <a:rPr lang="en-US" sz="3600" dirty="0" smtClean="0"/>
              <a:t>SQL Query </a:t>
            </a:r>
            <a:r>
              <a:rPr sz="3600" dirty="0" smtClean="0"/>
              <a:t>Results</a:t>
            </a:r>
            <a:r>
              <a:rPr lang="en-US" sz="3600" dirty="0" smtClean="0"/>
              <a:t/>
            </a:r>
            <a:br>
              <a:rPr lang="en-US" sz="3600" dirty="0" smtClean="0"/>
            </a:br>
            <a:r>
              <a:rPr lang="en-US" sz="2800" dirty="0" smtClean="0"/>
              <a:t>Ascending and Descending Sort Order</a:t>
            </a:r>
            <a:endParaRPr sz="2800"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Rectangle 6"/>
          <p:cNvSpPr/>
          <p:nvPr/>
        </p:nvSpPr>
        <p:spPr>
          <a:xfrm>
            <a:off x="457200" y="5743803"/>
            <a:ext cx="8229600" cy="341632"/>
          </a:xfrm>
          <a:prstGeom prst="rect">
            <a:avLst/>
          </a:prstGeom>
        </p:spPr>
        <p:txBody>
          <a:bodyPr wrap="square">
            <a:spAutoFit/>
          </a:bodyPr>
          <a:lstStyle/>
          <a:p>
            <a:pPr algn="ctr" eaLnBrk="1" hangingPunct="1">
              <a:lnSpc>
                <a:spcPct val="90000"/>
              </a:lnSpc>
              <a:buFontTx/>
              <a:buNone/>
            </a:pPr>
            <a:r>
              <a:rPr lang="en-US" dirty="0"/>
              <a:t>NOTE: The default sort order is </a:t>
            </a:r>
            <a:r>
              <a:rPr lang="en-US" dirty="0" smtClean="0"/>
              <a:t>ASC</a:t>
            </a:r>
            <a:r>
              <a:rPr lang="en-US" dirty="0" smtClean="0">
                <a:cs typeface="Arial" charset="0"/>
              </a:rPr>
              <a:t>—it </a:t>
            </a:r>
            <a:r>
              <a:rPr lang="en-US" dirty="0" smtClean="0"/>
              <a:t>does </a:t>
            </a:r>
            <a:r>
              <a:rPr lang="en-US" dirty="0"/>
              <a:t>not have to be specified.</a:t>
            </a:r>
          </a:p>
        </p:txBody>
      </p:sp>
    </p:spTree>
    <p:extLst>
      <p:ext uri="{BB962C8B-B14F-4D97-AF65-F5344CB8AC3E}">
        <p14:creationId xmlns:p14="http://schemas.microsoft.com/office/powerpoint/2010/main" val="4274711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Coverage</a:t>
            </a:r>
            <a:endParaRPr dirty="0" smtClean="0"/>
          </a:p>
        </p:txBody>
      </p:sp>
      <p:sp>
        <p:nvSpPr>
          <p:cNvPr id="16387" name="Rectangle 3"/>
          <p:cNvSpPr>
            <a:spLocks noGrp="1" noChangeArrowheads="1"/>
          </p:cNvSpPr>
          <p:nvPr>
            <p:ph idx="1"/>
          </p:nvPr>
        </p:nvSpPr>
        <p:spPr/>
        <p:txBody>
          <a:bodyPr/>
          <a:lstStyle/>
          <a:p>
            <a:r>
              <a:rPr lang="en-US" sz="2800" dirty="0" smtClean="0"/>
              <a:t>This Microsoft PowerPoint Slide Show covers </a:t>
            </a:r>
            <a:r>
              <a:rPr lang="en-US" sz="2800" b="1" dirty="0" smtClean="0">
                <a:solidFill>
                  <a:srgbClr val="0099CC"/>
                </a:solidFill>
              </a:rPr>
              <a:t>single table queries</a:t>
            </a:r>
            <a:r>
              <a:rPr lang="en-US" sz="2800" dirty="0" smtClean="0"/>
              <a:t> and the </a:t>
            </a:r>
            <a:r>
              <a:rPr lang="en-US" sz="2800" b="1" dirty="0" smtClean="0">
                <a:solidFill>
                  <a:srgbClr val="0099CC"/>
                </a:solidFill>
              </a:rPr>
              <a:t>first ten chapter objectives</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1641908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3200" b="1" dirty="0" smtClean="0"/>
              <a:t>SQL Logical Operators</a:t>
            </a:r>
            <a:endParaRPr sz="36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457200" y="1676400"/>
            <a:ext cx="8229600" cy="2535654"/>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3200" b="1" dirty="0" smtClean="0"/>
              <a:t>SQL AND Operator</a:t>
            </a:r>
            <a:endParaRPr sz="36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2219619" y="1600200"/>
            <a:ext cx="4704762" cy="1742857"/>
          </a:xfrm>
          <a:prstGeom prst="rect">
            <a:avLst/>
          </a:prstGeom>
        </p:spPr>
      </p:pic>
      <p:pic>
        <p:nvPicPr>
          <p:cNvPr id="5" name="Picture 4"/>
          <p:cNvPicPr>
            <a:picLocks noChangeAspect="1"/>
          </p:cNvPicPr>
          <p:nvPr/>
        </p:nvPicPr>
        <p:blipFill>
          <a:blip r:embed="rId4"/>
          <a:stretch>
            <a:fillRect/>
          </a:stretch>
        </p:blipFill>
        <p:spPr>
          <a:xfrm>
            <a:off x="1014857" y="3648210"/>
            <a:ext cx="7114286" cy="1076190"/>
          </a:xfrm>
          <a:prstGeom prst="rect">
            <a:avLst/>
          </a:prstGeom>
        </p:spPr>
      </p:pic>
    </p:spTree>
    <p:extLst>
      <p:ext uri="{BB962C8B-B14F-4D97-AF65-F5344CB8AC3E}">
        <p14:creationId xmlns:p14="http://schemas.microsoft.com/office/powerpoint/2010/main" val="32060958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14857" y="3657600"/>
            <a:ext cx="7114286" cy="1851266"/>
          </a:xfrm>
          <a:prstGeom prst="rect">
            <a:avLst/>
          </a:prstGeom>
        </p:spPr>
      </p:pic>
      <p:pic>
        <p:nvPicPr>
          <p:cNvPr id="2" name="Picture 1"/>
          <p:cNvPicPr>
            <a:picLocks noChangeAspect="1"/>
          </p:cNvPicPr>
          <p:nvPr/>
        </p:nvPicPr>
        <p:blipFill>
          <a:blip r:embed="rId4"/>
          <a:stretch>
            <a:fillRect/>
          </a:stretch>
        </p:blipFill>
        <p:spPr>
          <a:xfrm>
            <a:off x="2209800" y="1600200"/>
            <a:ext cx="4314286" cy="1742857"/>
          </a:xfrm>
          <a:prstGeom prst="rect">
            <a:avLst/>
          </a:prstGeom>
        </p:spPr>
      </p:pic>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3200" b="1" dirty="0" smtClean="0"/>
              <a:t>SQL OR Operator</a:t>
            </a:r>
            <a:endParaRPr sz="36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8649398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37718" y="3657601"/>
            <a:ext cx="7091426" cy="1035311"/>
          </a:xfrm>
          <a:prstGeom prst="rect">
            <a:avLst/>
          </a:prstGeom>
        </p:spPr>
      </p:pic>
      <p:pic>
        <p:nvPicPr>
          <p:cNvPr id="4" name="Picture 3"/>
          <p:cNvPicPr>
            <a:picLocks noChangeAspect="1"/>
          </p:cNvPicPr>
          <p:nvPr/>
        </p:nvPicPr>
        <p:blipFill>
          <a:blip r:embed="rId4"/>
          <a:stretch>
            <a:fillRect/>
          </a:stretch>
        </p:blipFill>
        <p:spPr>
          <a:xfrm>
            <a:off x="2200895" y="1600200"/>
            <a:ext cx="4961905" cy="1742857"/>
          </a:xfrm>
          <a:prstGeom prst="rect">
            <a:avLst/>
          </a:prstGeom>
        </p:spPr>
      </p:pic>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3200" b="1" dirty="0" smtClean="0"/>
              <a:t>SQL NOT Operator</a:t>
            </a:r>
            <a:endParaRPr sz="36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9592782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37718" y="3201695"/>
            <a:ext cx="7091426" cy="2437105"/>
          </a:xfrm>
          <a:prstGeom prst="rect">
            <a:avLst/>
          </a:prstGeom>
        </p:spPr>
      </p:pic>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3200" b="1" dirty="0" smtClean="0"/>
              <a:t>Sets of Values: SQL IN Operator</a:t>
            </a:r>
            <a:endParaRPr sz="36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457200" y="1600200"/>
            <a:ext cx="8229600" cy="1300367"/>
          </a:xfrm>
          <a:prstGeom prst="rect">
            <a:avLst/>
          </a:prstGeom>
        </p:spPr>
      </p:pic>
    </p:spTree>
    <p:extLst>
      <p:ext uri="{BB962C8B-B14F-4D97-AF65-F5344CB8AC3E}">
        <p14:creationId xmlns:p14="http://schemas.microsoft.com/office/powerpoint/2010/main" val="30478935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3200" b="1" dirty="0" smtClean="0"/>
              <a:t>Sets of Values: SQL NOT IN Operator</a:t>
            </a:r>
            <a:endParaRPr sz="36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472441" y="1600201"/>
            <a:ext cx="8214360" cy="1222324"/>
          </a:xfrm>
          <a:prstGeom prst="rect">
            <a:avLst/>
          </a:prstGeom>
        </p:spPr>
      </p:pic>
      <p:pic>
        <p:nvPicPr>
          <p:cNvPr id="7" name="Picture 6"/>
          <p:cNvPicPr>
            <a:picLocks noChangeAspect="1"/>
          </p:cNvPicPr>
          <p:nvPr/>
        </p:nvPicPr>
        <p:blipFill>
          <a:blip r:embed="rId4"/>
          <a:stretch>
            <a:fillRect/>
          </a:stretch>
        </p:blipFill>
        <p:spPr>
          <a:xfrm>
            <a:off x="1037718" y="3201695"/>
            <a:ext cx="7091426" cy="1043126"/>
          </a:xfrm>
          <a:prstGeom prst="rect">
            <a:avLst/>
          </a:prstGeom>
        </p:spPr>
      </p:pic>
      <p:sp>
        <p:nvSpPr>
          <p:cNvPr id="8" name="Rectangle 7"/>
          <p:cNvSpPr/>
          <p:nvPr/>
        </p:nvSpPr>
        <p:spPr>
          <a:xfrm>
            <a:off x="472441" y="4495800"/>
            <a:ext cx="8214359" cy="1477328"/>
          </a:xfrm>
          <a:prstGeom prst="rect">
            <a:avLst/>
          </a:prstGeom>
        </p:spPr>
        <p:txBody>
          <a:bodyPr wrap="square">
            <a:spAutoFit/>
          </a:bodyPr>
          <a:lstStyle/>
          <a:p>
            <a:pPr marL="171450" indent="-171450">
              <a:buFont typeface="Arial" panose="020B0604020202020204" pitchFamily="34" charset="0"/>
              <a:buChar char="•"/>
            </a:pPr>
            <a:r>
              <a:rPr lang="en-US" dirty="0" smtClean="0">
                <a:solidFill>
                  <a:srgbClr val="000000"/>
                </a:solidFill>
                <a:latin typeface="MentorStd-Light"/>
              </a:rPr>
              <a:t>A </a:t>
            </a:r>
            <a:r>
              <a:rPr lang="en-US" dirty="0">
                <a:solidFill>
                  <a:srgbClr val="000000"/>
                </a:solidFill>
                <a:latin typeface="MentorStd-Light"/>
              </a:rPr>
              <a:t>row qualifies for an </a:t>
            </a:r>
            <a:r>
              <a:rPr lang="en-US" b="1" dirty="0">
                <a:solidFill>
                  <a:srgbClr val="0099CC"/>
                </a:solidFill>
                <a:latin typeface="MentorStd-Light"/>
              </a:rPr>
              <a:t>IN</a:t>
            </a:r>
            <a:r>
              <a:rPr lang="en-US" dirty="0">
                <a:solidFill>
                  <a:srgbClr val="000000"/>
                </a:solidFill>
                <a:latin typeface="MentorStd-Light"/>
              </a:rPr>
              <a:t> condition if the column is </a:t>
            </a:r>
            <a:r>
              <a:rPr lang="en-US" i="1" dirty="0">
                <a:solidFill>
                  <a:srgbClr val="0099CC"/>
                </a:solidFill>
                <a:latin typeface="MentorStd-LightItalic"/>
              </a:rPr>
              <a:t>equal </a:t>
            </a:r>
            <a:r>
              <a:rPr lang="en-US" dirty="0">
                <a:solidFill>
                  <a:srgbClr val="0099CC"/>
                </a:solidFill>
                <a:latin typeface="MentorStd-Light"/>
              </a:rPr>
              <a:t>to </a:t>
            </a:r>
            <a:r>
              <a:rPr lang="en-US" i="1" dirty="0">
                <a:solidFill>
                  <a:srgbClr val="0099CC"/>
                </a:solidFill>
                <a:latin typeface="MentorStd-LightItalic"/>
              </a:rPr>
              <a:t>any </a:t>
            </a:r>
            <a:r>
              <a:rPr lang="en-US" dirty="0">
                <a:solidFill>
                  <a:srgbClr val="000000"/>
                </a:solidFill>
                <a:latin typeface="MentorStd-Light"/>
              </a:rPr>
              <a:t>of the values in </a:t>
            </a:r>
            <a:r>
              <a:rPr lang="en-US" dirty="0" smtClean="0">
                <a:solidFill>
                  <a:srgbClr val="000000"/>
                </a:solidFill>
                <a:latin typeface="MentorStd-Light"/>
              </a:rPr>
              <a:t>the parentheses.</a:t>
            </a:r>
          </a:p>
          <a:p>
            <a:endParaRPr lang="en-US" dirty="0">
              <a:solidFill>
                <a:srgbClr val="000000"/>
              </a:solidFill>
              <a:latin typeface="MentorStd-Light"/>
            </a:endParaRPr>
          </a:p>
          <a:p>
            <a:pPr marL="171450" indent="-171450">
              <a:buFont typeface="Arial" panose="020B0604020202020204" pitchFamily="34" charset="0"/>
              <a:buChar char="•"/>
            </a:pPr>
            <a:r>
              <a:rPr lang="en-US" dirty="0" smtClean="0">
                <a:solidFill>
                  <a:srgbClr val="000000"/>
                </a:solidFill>
                <a:latin typeface="MentorStd-Light"/>
              </a:rPr>
              <a:t>A </a:t>
            </a:r>
            <a:r>
              <a:rPr lang="en-US" dirty="0">
                <a:solidFill>
                  <a:srgbClr val="000000"/>
                </a:solidFill>
                <a:latin typeface="MentorStd-Light"/>
              </a:rPr>
              <a:t>row qualifies for a </a:t>
            </a:r>
            <a:r>
              <a:rPr lang="en-US" b="1" dirty="0">
                <a:solidFill>
                  <a:srgbClr val="0099CC"/>
                </a:solidFill>
                <a:latin typeface="MentorStd-Light"/>
              </a:rPr>
              <a:t>NOT IN </a:t>
            </a:r>
            <a:r>
              <a:rPr lang="en-US" dirty="0">
                <a:solidFill>
                  <a:srgbClr val="000000"/>
                </a:solidFill>
                <a:latin typeface="MentorStd-Light"/>
              </a:rPr>
              <a:t>condition if it is </a:t>
            </a:r>
            <a:r>
              <a:rPr lang="en-US" i="1" dirty="0">
                <a:solidFill>
                  <a:srgbClr val="0099CC"/>
                </a:solidFill>
                <a:latin typeface="MentorStd-LightItalic"/>
              </a:rPr>
              <a:t>not equal </a:t>
            </a:r>
            <a:r>
              <a:rPr lang="en-US" dirty="0">
                <a:solidFill>
                  <a:srgbClr val="0099CC"/>
                </a:solidFill>
                <a:latin typeface="MentorStd-Light"/>
              </a:rPr>
              <a:t>to </a:t>
            </a:r>
            <a:r>
              <a:rPr lang="en-US" i="1" dirty="0">
                <a:solidFill>
                  <a:srgbClr val="0099CC"/>
                </a:solidFill>
                <a:latin typeface="MentorStd-LightItalic"/>
              </a:rPr>
              <a:t>all </a:t>
            </a:r>
            <a:r>
              <a:rPr lang="en-US" dirty="0">
                <a:solidFill>
                  <a:srgbClr val="000000"/>
                </a:solidFill>
                <a:latin typeface="MentorStd-Light"/>
              </a:rPr>
              <a:t>of the items in </a:t>
            </a:r>
            <a:r>
              <a:rPr lang="en-US" dirty="0" smtClean="0">
                <a:solidFill>
                  <a:srgbClr val="000000"/>
                </a:solidFill>
                <a:latin typeface="MentorStd-Light"/>
              </a:rPr>
              <a:t>the parentheses</a:t>
            </a:r>
            <a:r>
              <a:rPr lang="en-US" dirty="0">
                <a:solidFill>
                  <a:srgbClr val="000000"/>
                </a:solidFill>
                <a:latin typeface="MentorStd-Light"/>
              </a:rPr>
              <a:t>.</a:t>
            </a:r>
            <a:endParaRPr lang="en-US" dirty="0"/>
          </a:p>
        </p:txBody>
      </p:sp>
    </p:spTree>
    <p:extLst>
      <p:ext uri="{BB962C8B-B14F-4D97-AF65-F5344CB8AC3E}">
        <p14:creationId xmlns:p14="http://schemas.microsoft.com/office/powerpoint/2010/main" val="19568243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2400" b="1" dirty="0" smtClean="0"/>
              <a:t>Ranges of Values: Using Math Symbols</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1152952" y="3962400"/>
            <a:ext cx="6838095" cy="1809524"/>
          </a:xfrm>
          <a:prstGeom prst="rect">
            <a:avLst/>
          </a:prstGeom>
        </p:spPr>
      </p:pic>
      <p:pic>
        <p:nvPicPr>
          <p:cNvPr id="8" name="Picture 7"/>
          <p:cNvPicPr>
            <a:picLocks noChangeAspect="1"/>
          </p:cNvPicPr>
          <p:nvPr/>
        </p:nvPicPr>
        <p:blipFill>
          <a:blip r:embed="rId4"/>
          <a:stretch>
            <a:fillRect/>
          </a:stretch>
        </p:blipFill>
        <p:spPr>
          <a:xfrm>
            <a:off x="2491046" y="1600200"/>
            <a:ext cx="4161905" cy="2104762"/>
          </a:xfrm>
          <a:prstGeom prst="rect">
            <a:avLst/>
          </a:prstGeom>
        </p:spPr>
      </p:pic>
    </p:spTree>
    <p:extLst>
      <p:ext uri="{BB962C8B-B14F-4D97-AF65-F5344CB8AC3E}">
        <p14:creationId xmlns:p14="http://schemas.microsoft.com/office/powerpoint/2010/main" val="9877519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2400" b="1" dirty="0" smtClean="0"/>
              <a:t>Ranges of Values: SQL BETWEEN Operator</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667238" y="1600200"/>
            <a:ext cx="5809524" cy="1723810"/>
          </a:xfrm>
          <a:prstGeom prst="rect">
            <a:avLst/>
          </a:prstGeom>
        </p:spPr>
      </p:pic>
      <p:pic>
        <p:nvPicPr>
          <p:cNvPr id="7" name="Picture 6"/>
          <p:cNvPicPr>
            <a:picLocks noChangeAspect="1"/>
          </p:cNvPicPr>
          <p:nvPr/>
        </p:nvPicPr>
        <p:blipFill>
          <a:blip r:embed="rId4"/>
          <a:stretch>
            <a:fillRect/>
          </a:stretch>
        </p:blipFill>
        <p:spPr>
          <a:xfrm>
            <a:off x="1152952" y="3581400"/>
            <a:ext cx="6838095" cy="1809524"/>
          </a:xfrm>
          <a:prstGeom prst="rect">
            <a:avLst/>
          </a:prstGeom>
        </p:spPr>
      </p:pic>
    </p:spTree>
    <p:extLst>
      <p:ext uri="{BB962C8B-B14F-4D97-AF65-F5344CB8AC3E}">
        <p14:creationId xmlns:p14="http://schemas.microsoft.com/office/powerpoint/2010/main" val="1401297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5808" y="1600200"/>
            <a:ext cx="6352381" cy="1733333"/>
          </a:xfrm>
          <a:prstGeom prst="rect">
            <a:avLst/>
          </a:prstGeom>
        </p:spPr>
      </p:pic>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2400" b="1" dirty="0" smtClean="0"/>
              <a:t>Ranges of Values: SQL NOT BETWEEN Operator</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5" name="Picture 4"/>
          <p:cNvPicPr>
            <a:picLocks noChangeAspect="1"/>
          </p:cNvPicPr>
          <p:nvPr/>
        </p:nvPicPr>
        <p:blipFill>
          <a:blip r:embed="rId4"/>
          <a:stretch>
            <a:fillRect/>
          </a:stretch>
        </p:blipFill>
        <p:spPr>
          <a:xfrm>
            <a:off x="1152952" y="3581400"/>
            <a:ext cx="6838095" cy="1447619"/>
          </a:xfrm>
          <a:prstGeom prst="rect">
            <a:avLst/>
          </a:prstGeom>
        </p:spPr>
      </p:pic>
    </p:spTree>
    <p:extLst>
      <p:ext uri="{BB962C8B-B14F-4D97-AF65-F5344CB8AC3E}">
        <p14:creationId xmlns:p14="http://schemas.microsoft.com/office/powerpoint/2010/main" val="7821390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idx="1"/>
          </p:nvPr>
        </p:nvSpPr>
        <p:spPr/>
        <p:txBody>
          <a:bodyPr/>
          <a:lstStyle/>
          <a:p>
            <a:pPr eaLnBrk="1" hangingPunct="1"/>
            <a:r>
              <a:rPr lang="en-US" dirty="0" smtClean="0"/>
              <a:t>The SQL LIKE operator and SQL NOT LIKE operator can be combined with wildcard symbols:</a:t>
            </a:r>
          </a:p>
          <a:p>
            <a:pPr lvl="1" eaLnBrk="1" hangingPunct="1"/>
            <a:r>
              <a:rPr lang="en-US" dirty="0" smtClean="0"/>
              <a:t>SQL 92 Standard (SQL Server, MySQL, etc.):</a:t>
            </a:r>
          </a:p>
          <a:p>
            <a:pPr lvl="2" eaLnBrk="1" hangingPunct="1"/>
            <a:r>
              <a:rPr lang="en-US" b="1" dirty="0" smtClean="0"/>
              <a:t> </a:t>
            </a:r>
            <a:r>
              <a:rPr lang="en-US" b="1" dirty="0" smtClean="0">
                <a:solidFill>
                  <a:srgbClr val="0099CC"/>
                </a:solidFill>
              </a:rPr>
              <a:t>_</a:t>
            </a:r>
            <a:r>
              <a:rPr lang="en-US" dirty="0" smtClean="0"/>
              <a:t>    =   exactly one character</a:t>
            </a:r>
          </a:p>
          <a:p>
            <a:pPr lvl="2" eaLnBrk="1" hangingPunct="1"/>
            <a:r>
              <a:rPr lang="en-US" dirty="0" smtClean="0"/>
              <a:t> </a:t>
            </a:r>
            <a:r>
              <a:rPr lang="en-US" b="1" dirty="0" smtClean="0">
                <a:solidFill>
                  <a:srgbClr val="0099CC"/>
                </a:solidFill>
              </a:rPr>
              <a:t>%</a:t>
            </a:r>
            <a:r>
              <a:rPr lang="en-US" dirty="0" smtClean="0"/>
              <a:t>  =   any set of one or more characters</a:t>
            </a:r>
          </a:p>
          <a:p>
            <a:pPr lvl="1" eaLnBrk="1" hangingPunct="1"/>
            <a:r>
              <a:rPr lang="en-US" dirty="0" smtClean="0"/>
              <a:t>Microsoft Access (based on MS DOS)</a:t>
            </a:r>
          </a:p>
          <a:p>
            <a:pPr lvl="2" eaLnBrk="1" hangingPunct="1"/>
            <a:r>
              <a:rPr lang="en-US" dirty="0" smtClean="0"/>
              <a:t> </a:t>
            </a:r>
            <a:r>
              <a:rPr lang="en-US" b="1" dirty="0" smtClean="0">
                <a:solidFill>
                  <a:srgbClr val="0099CC"/>
                </a:solidFill>
              </a:rPr>
              <a:t>?</a:t>
            </a:r>
            <a:r>
              <a:rPr lang="en-US" dirty="0" smtClean="0"/>
              <a:t>    =   exactly one character</a:t>
            </a:r>
          </a:p>
          <a:p>
            <a:pPr lvl="2" eaLnBrk="1" hangingPunct="1"/>
            <a:r>
              <a:rPr lang="en-US" dirty="0" smtClean="0"/>
              <a:t> </a:t>
            </a:r>
            <a:r>
              <a:rPr lang="en-US" b="1" dirty="0" smtClean="0">
                <a:solidFill>
                  <a:srgbClr val="0099CC"/>
                </a:solidFill>
              </a:rPr>
              <a:t>*</a:t>
            </a:r>
            <a:r>
              <a:rPr lang="en-US" dirty="0" smtClean="0"/>
              <a:t>     =   any set of one or more characters</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Title 1"/>
          <p:cNvSpPr>
            <a:spLocks noGrp="1"/>
          </p:cNvSpPr>
          <p:nvPr>
            <p:ph type="title"/>
          </p:nvPr>
        </p:nvSpPr>
        <p:spPr/>
        <p:txBody>
          <a:bodyPr/>
          <a:lstStyle/>
          <a:p>
            <a:r>
              <a:rPr lang="en-US" sz="3600" b="1" dirty="0"/>
              <a:t>SQL WHERE Clause </a:t>
            </a:r>
            <a:r>
              <a:rPr lang="en-US" sz="3600" b="1" dirty="0" smtClean="0"/>
              <a:t>Options</a:t>
            </a:r>
            <a:br>
              <a:rPr lang="en-US" sz="3600" b="1" dirty="0" smtClean="0"/>
            </a:br>
            <a:r>
              <a:rPr lang="en-US" sz="2400" b="1" dirty="0"/>
              <a:t>Character String Patterns: SQL Wildcard Characters</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sz="4000" smtClean="0"/>
              <a:t>Business Intelligence (BI) Systems</a:t>
            </a:r>
          </a:p>
        </p:txBody>
      </p:sp>
      <p:sp>
        <p:nvSpPr>
          <p:cNvPr id="17411" name="Rectangle 3"/>
          <p:cNvSpPr>
            <a:spLocks noGrp="1" noChangeArrowheads="1"/>
          </p:cNvSpPr>
          <p:nvPr>
            <p:ph idx="1"/>
          </p:nvPr>
        </p:nvSpPr>
        <p:spPr/>
        <p:txBody>
          <a:bodyPr/>
          <a:lstStyle/>
          <a:p>
            <a:pPr eaLnBrk="1" hangingPunct="1">
              <a:buClr>
                <a:schemeClr val="tx1"/>
              </a:buClr>
            </a:pPr>
            <a:r>
              <a:rPr lang="en-US" b="1" smtClean="0">
                <a:solidFill>
                  <a:srgbClr val="00B0F0"/>
                </a:solidFill>
              </a:rPr>
              <a:t>Business intelligence (BI)</a:t>
            </a:r>
            <a:r>
              <a:rPr lang="en-US" smtClean="0">
                <a:solidFill>
                  <a:srgbClr val="00B0F0"/>
                </a:solidFill>
              </a:rPr>
              <a:t> </a:t>
            </a:r>
            <a:r>
              <a:rPr lang="en-US" smtClean="0"/>
              <a:t>systems are information systems that assist managers and other professionals:</a:t>
            </a:r>
          </a:p>
          <a:p>
            <a:pPr lvl="1" eaLnBrk="1" hangingPunct="1"/>
            <a:r>
              <a:rPr lang="en-US" smtClean="0"/>
              <a:t>Assessment</a:t>
            </a:r>
          </a:p>
          <a:p>
            <a:pPr lvl="1" eaLnBrk="1" hangingPunct="1"/>
            <a:r>
              <a:rPr lang="en-US" smtClean="0"/>
              <a:t>Analysis</a:t>
            </a:r>
          </a:p>
          <a:p>
            <a:pPr lvl="1" eaLnBrk="1" hangingPunct="1"/>
            <a:r>
              <a:rPr lang="en-US" smtClean="0"/>
              <a:t>Planning</a:t>
            </a:r>
          </a:p>
          <a:p>
            <a:pPr lvl="1" eaLnBrk="1" hangingPunct="1"/>
            <a:r>
              <a:rPr lang="en-US" smtClean="0"/>
              <a:t>Control</a:t>
            </a:r>
            <a:endParaRPr lang="en-US" b="1" smtClean="0">
              <a:solidFill>
                <a:srgbClr val="0066FF"/>
              </a:solidFill>
            </a:endParaRP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2400" b="1" dirty="0" smtClean="0"/>
              <a:t>Character String Patterns: SQL LIKE Operator I</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2491047" y="1600200"/>
            <a:ext cx="4161905" cy="1361905"/>
          </a:xfrm>
          <a:prstGeom prst="rect">
            <a:avLst/>
          </a:prstGeom>
        </p:spPr>
      </p:pic>
      <p:pic>
        <p:nvPicPr>
          <p:cNvPr id="7" name="Picture 6"/>
          <p:cNvPicPr>
            <a:picLocks noChangeAspect="1"/>
          </p:cNvPicPr>
          <p:nvPr/>
        </p:nvPicPr>
        <p:blipFill>
          <a:blip r:embed="rId4"/>
          <a:stretch>
            <a:fillRect/>
          </a:stretch>
        </p:blipFill>
        <p:spPr>
          <a:xfrm>
            <a:off x="886285" y="3229019"/>
            <a:ext cx="7371428" cy="1076190"/>
          </a:xfrm>
          <a:prstGeom prst="rect">
            <a:avLst/>
          </a:prstGeom>
        </p:spPr>
      </p:pic>
    </p:spTree>
    <p:extLst>
      <p:ext uri="{BB962C8B-B14F-4D97-AF65-F5344CB8AC3E}">
        <p14:creationId xmlns:p14="http://schemas.microsoft.com/office/powerpoint/2010/main" val="30727690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6761" y="1600200"/>
            <a:ext cx="5390476" cy="1352381"/>
          </a:xfrm>
          <a:prstGeom prst="rect">
            <a:avLst/>
          </a:prstGeom>
        </p:spPr>
      </p:pic>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2400" b="1" dirty="0" smtClean="0"/>
              <a:t>Character String Patterns: SQL LIKE Operator II</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5" name="Picture 4"/>
          <p:cNvPicPr>
            <a:picLocks noChangeAspect="1"/>
          </p:cNvPicPr>
          <p:nvPr/>
        </p:nvPicPr>
        <p:blipFill>
          <a:blip r:embed="rId4"/>
          <a:stretch>
            <a:fillRect/>
          </a:stretch>
        </p:blipFill>
        <p:spPr>
          <a:xfrm>
            <a:off x="1238665" y="3229019"/>
            <a:ext cx="6666667" cy="1085714"/>
          </a:xfrm>
          <a:prstGeom prst="rect">
            <a:avLst/>
          </a:prstGeom>
        </p:spPr>
      </p:pic>
    </p:spTree>
    <p:extLst>
      <p:ext uri="{BB962C8B-B14F-4D97-AF65-F5344CB8AC3E}">
        <p14:creationId xmlns:p14="http://schemas.microsoft.com/office/powerpoint/2010/main" val="29559161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29141" y="3200400"/>
            <a:ext cx="7485714" cy="1085714"/>
          </a:xfrm>
          <a:prstGeom prst="rect">
            <a:avLst/>
          </a:prstGeom>
        </p:spPr>
      </p:pic>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2400" b="1" dirty="0" smtClean="0"/>
              <a:t>Character String Patterns: SQL LIKE Operator III</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4"/>
          <a:stretch>
            <a:fillRect/>
          </a:stretch>
        </p:blipFill>
        <p:spPr>
          <a:xfrm>
            <a:off x="2495809" y="1600200"/>
            <a:ext cx="4152381" cy="1342857"/>
          </a:xfrm>
          <a:prstGeom prst="rect">
            <a:avLst/>
          </a:prstGeom>
        </p:spPr>
      </p:pic>
    </p:spTree>
    <p:extLst>
      <p:ext uri="{BB962C8B-B14F-4D97-AF65-F5344CB8AC3E}">
        <p14:creationId xmlns:p14="http://schemas.microsoft.com/office/powerpoint/2010/main" val="36540283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95809" y="1600200"/>
            <a:ext cx="4152381" cy="1323810"/>
          </a:xfrm>
          <a:prstGeom prst="rect">
            <a:avLst/>
          </a:prstGeom>
        </p:spPr>
      </p:pic>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2400" b="1" dirty="0" smtClean="0"/>
              <a:t>Using NULL Values: SQL IS NULL Operator</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5" name="Picture 4"/>
          <p:cNvPicPr>
            <a:picLocks noChangeAspect="1"/>
          </p:cNvPicPr>
          <p:nvPr/>
        </p:nvPicPr>
        <p:blipFill>
          <a:blip r:embed="rId4"/>
          <a:stretch>
            <a:fillRect/>
          </a:stretch>
        </p:blipFill>
        <p:spPr>
          <a:xfrm>
            <a:off x="457200" y="3181770"/>
            <a:ext cx="8229600" cy="552030"/>
          </a:xfrm>
          <a:prstGeom prst="rect">
            <a:avLst/>
          </a:prstGeom>
        </p:spPr>
      </p:pic>
    </p:spTree>
    <p:extLst>
      <p:ext uri="{BB962C8B-B14F-4D97-AF65-F5344CB8AC3E}">
        <p14:creationId xmlns:p14="http://schemas.microsoft.com/office/powerpoint/2010/main" val="5190018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7201" y="3137052"/>
            <a:ext cx="8229600" cy="2575505"/>
          </a:xfrm>
          <a:prstGeom prst="rect">
            <a:avLst/>
          </a:prstGeom>
        </p:spPr>
      </p:pic>
      <p:pic>
        <p:nvPicPr>
          <p:cNvPr id="4" name="Picture 3"/>
          <p:cNvPicPr>
            <a:picLocks noChangeAspect="1"/>
          </p:cNvPicPr>
          <p:nvPr/>
        </p:nvPicPr>
        <p:blipFill>
          <a:blip r:embed="rId4"/>
          <a:stretch>
            <a:fillRect/>
          </a:stretch>
        </p:blipFill>
        <p:spPr>
          <a:xfrm>
            <a:off x="2495809" y="1600200"/>
            <a:ext cx="4590476" cy="1323810"/>
          </a:xfrm>
          <a:prstGeom prst="rect">
            <a:avLst/>
          </a:prstGeom>
        </p:spPr>
      </p:pic>
      <p:sp>
        <p:nvSpPr>
          <p:cNvPr id="53251" name="Rectangle 2"/>
          <p:cNvSpPr>
            <a:spLocks noGrp="1" noChangeArrowheads="1"/>
          </p:cNvSpPr>
          <p:nvPr>
            <p:ph type="title"/>
          </p:nvPr>
        </p:nvSpPr>
        <p:spPr/>
        <p:txBody>
          <a:bodyPr/>
          <a:lstStyle/>
          <a:p>
            <a:pPr eaLnBrk="1" hangingPunct="1"/>
            <a:r>
              <a:rPr lang="en-US" sz="3600" b="1" dirty="0" smtClean="0"/>
              <a:t>SQL </a:t>
            </a:r>
            <a:r>
              <a:rPr sz="3600" b="1" dirty="0" smtClean="0"/>
              <a:t>WHERE Clause Options</a:t>
            </a:r>
            <a:r>
              <a:rPr lang="en-US" sz="4000" b="1" dirty="0" smtClean="0"/>
              <a:t/>
            </a:r>
            <a:br>
              <a:rPr lang="en-US" sz="4000" b="1" dirty="0" smtClean="0"/>
            </a:br>
            <a:r>
              <a:rPr lang="en-US" sz="2400" b="1" dirty="0" smtClean="0"/>
              <a:t>Using NULL Values: SQL IS NOT NULL Operator</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17777642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400" b="1" dirty="0" smtClean="0"/>
              <a:t>SQL Built-in Aggregate Functions</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524000"/>
            <a:ext cx="8229600" cy="4386662"/>
          </a:xfrm>
          <a:prstGeom prst="rect">
            <a:avLst/>
          </a:prstGeom>
        </p:spPr>
      </p:pic>
    </p:spTree>
    <p:extLst>
      <p:ext uri="{BB962C8B-B14F-4D97-AF65-F5344CB8AC3E}">
        <p14:creationId xmlns:p14="http://schemas.microsoft.com/office/powerpoint/2010/main" val="595682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62476" y="2209800"/>
            <a:ext cx="5019048" cy="961905"/>
          </a:xfrm>
          <a:prstGeom prst="rect">
            <a:avLst/>
          </a:prstGeom>
        </p:spPr>
      </p:pic>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400" b="1" dirty="0" smtClean="0"/>
              <a:t>Using SQL Built-in Aggregate Functions: SUM</a:t>
            </a:r>
            <a:endParaRPr sz="32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8" name="Picture 7"/>
          <p:cNvPicPr>
            <a:picLocks noChangeAspect="1"/>
          </p:cNvPicPr>
          <p:nvPr/>
        </p:nvPicPr>
        <p:blipFill>
          <a:blip r:embed="rId4"/>
          <a:stretch>
            <a:fillRect/>
          </a:stretch>
        </p:blipFill>
        <p:spPr>
          <a:xfrm>
            <a:off x="3633905" y="3374045"/>
            <a:ext cx="1876190" cy="733333"/>
          </a:xfrm>
          <a:prstGeom prst="rect">
            <a:avLst/>
          </a:prstGeom>
        </p:spPr>
      </p:pic>
      <p:sp>
        <p:nvSpPr>
          <p:cNvPr id="9" name="TextBox 8"/>
          <p:cNvSpPr txBox="1"/>
          <p:nvPr/>
        </p:nvSpPr>
        <p:spPr>
          <a:xfrm>
            <a:off x="457200" y="1600200"/>
            <a:ext cx="8229600" cy="369332"/>
          </a:xfrm>
          <a:prstGeom prst="rect">
            <a:avLst/>
          </a:prstGeom>
          <a:noFill/>
        </p:spPr>
        <p:txBody>
          <a:bodyPr wrap="square" rtlCol="0">
            <a:spAutoFit/>
          </a:bodyPr>
          <a:lstStyle/>
          <a:p>
            <a:pPr algn="ctr"/>
            <a:r>
              <a:rPr lang="en-US" dirty="0" smtClean="0"/>
              <a:t>We can assign meaningful column names using the </a:t>
            </a:r>
            <a:r>
              <a:rPr lang="en-US" b="1" dirty="0" smtClean="0">
                <a:solidFill>
                  <a:srgbClr val="0099CC"/>
                </a:solidFill>
              </a:rPr>
              <a:t>SQL AS keyword</a:t>
            </a:r>
            <a:r>
              <a:rPr lang="en-US" dirty="0" smtClean="0"/>
              <a:t>.</a:t>
            </a:r>
            <a:endParaRPr lang="en-US" dirty="0"/>
          </a:p>
        </p:txBody>
      </p:sp>
    </p:spTree>
    <p:extLst>
      <p:ext uri="{BB962C8B-B14F-4D97-AF65-F5344CB8AC3E}">
        <p14:creationId xmlns:p14="http://schemas.microsoft.com/office/powerpoint/2010/main" val="10987340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48190" y="2209800"/>
            <a:ext cx="6047619" cy="2104762"/>
          </a:xfrm>
          <a:prstGeom prst="rect">
            <a:avLst/>
          </a:prstGeom>
        </p:spPr>
      </p:pic>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000" b="1" dirty="0" smtClean="0"/>
              <a:t>Using SQL Built-in Aggregate Functions: SUM, AVG, MIN and MAX</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9" name="TextBox 8"/>
          <p:cNvSpPr txBox="1"/>
          <p:nvPr/>
        </p:nvSpPr>
        <p:spPr>
          <a:xfrm>
            <a:off x="457200" y="1600200"/>
            <a:ext cx="8229600" cy="369332"/>
          </a:xfrm>
          <a:prstGeom prst="rect">
            <a:avLst/>
          </a:prstGeom>
          <a:noFill/>
        </p:spPr>
        <p:txBody>
          <a:bodyPr wrap="square" rtlCol="0">
            <a:spAutoFit/>
          </a:bodyPr>
          <a:lstStyle/>
          <a:p>
            <a:pPr algn="ctr"/>
            <a:r>
              <a:rPr lang="en-US" dirty="0" smtClean="0"/>
              <a:t>We can assign meaningful column names using the </a:t>
            </a:r>
            <a:r>
              <a:rPr lang="en-US" b="1" dirty="0" smtClean="0">
                <a:solidFill>
                  <a:srgbClr val="0099CC"/>
                </a:solidFill>
              </a:rPr>
              <a:t>SQL AS keyword</a:t>
            </a:r>
            <a:r>
              <a:rPr lang="en-US" dirty="0" smtClean="0"/>
              <a:t>.</a:t>
            </a:r>
            <a:endParaRPr lang="en-US" dirty="0"/>
          </a:p>
        </p:txBody>
      </p:sp>
      <p:pic>
        <p:nvPicPr>
          <p:cNvPr id="4" name="Picture 3"/>
          <p:cNvPicPr>
            <a:picLocks noChangeAspect="1"/>
          </p:cNvPicPr>
          <p:nvPr/>
        </p:nvPicPr>
        <p:blipFill>
          <a:blip r:embed="rId4"/>
          <a:stretch>
            <a:fillRect/>
          </a:stretch>
        </p:blipFill>
        <p:spPr>
          <a:xfrm>
            <a:off x="1014856" y="4695914"/>
            <a:ext cx="7114286" cy="714286"/>
          </a:xfrm>
          <a:prstGeom prst="rect">
            <a:avLst/>
          </a:prstGeom>
        </p:spPr>
      </p:pic>
    </p:spTree>
    <p:extLst>
      <p:ext uri="{BB962C8B-B14F-4D97-AF65-F5344CB8AC3E}">
        <p14:creationId xmlns:p14="http://schemas.microsoft.com/office/powerpoint/2010/main" val="24024890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000" b="1" dirty="0" smtClean="0"/>
              <a:t>Using SQL Built-in Aggregate Functions: COUNT(*)</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9" name="TextBox 8"/>
          <p:cNvSpPr txBox="1"/>
          <p:nvPr/>
        </p:nvSpPr>
        <p:spPr>
          <a:xfrm>
            <a:off x="457200" y="1600200"/>
            <a:ext cx="8229600" cy="369332"/>
          </a:xfrm>
          <a:prstGeom prst="rect">
            <a:avLst/>
          </a:prstGeom>
          <a:noFill/>
        </p:spPr>
        <p:txBody>
          <a:bodyPr wrap="square" rtlCol="0">
            <a:spAutoFit/>
          </a:bodyPr>
          <a:lstStyle/>
          <a:p>
            <a:pPr algn="ctr"/>
            <a:r>
              <a:rPr lang="en-US" dirty="0" smtClean="0"/>
              <a:t>We can assign meaningful column names using the </a:t>
            </a:r>
            <a:r>
              <a:rPr lang="en-US" b="1" dirty="0" smtClean="0">
                <a:solidFill>
                  <a:srgbClr val="0099CC"/>
                </a:solidFill>
              </a:rPr>
              <a:t>SQL AS keyword</a:t>
            </a:r>
            <a:r>
              <a:rPr lang="en-US" dirty="0" smtClean="0"/>
              <a:t>.</a:t>
            </a:r>
            <a:endParaRPr lang="en-US" dirty="0"/>
          </a:p>
        </p:txBody>
      </p:sp>
      <p:pic>
        <p:nvPicPr>
          <p:cNvPr id="5" name="Picture 4"/>
          <p:cNvPicPr>
            <a:picLocks noChangeAspect="1"/>
          </p:cNvPicPr>
          <p:nvPr/>
        </p:nvPicPr>
        <p:blipFill>
          <a:blip r:embed="rId3"/>
          <a:stretch>
            <a:fillRect/>
          </a:stretch>
        </p:blipFill>
        <p:spPr>
          <a:xfrm>
            <a:off x="2276762" y="2209800"/>
            <a:ext cx="4590476" cy="961905"/>
          </a:xfrm>
          <a:prstGeom prst="rect">
            <a:avLst/>
          </a:prstGeom>
        </p:spPr>
      </p:pic>
      <p:pic>
        <p:nvPicPr>
          <p:cNvPr id="7" name="Picture 6"/>
          <p:cNvPicPr>
            <a:picLocks noChangeAspect="1"/>
          </p:cNvPicPr>
          <p:nvPr/>
        </p:nvPicPr>
        <p:blipFill>
          <a:blip r:embed="rId4"/>
          <a:stretch>
            <a:fillRect/>
          </a:stretch>
        </p:blipFill>
        <p:spPr>
          <a:xfrm>
            <a:off x="3357713" y="3457667"/>
            <a:ext cx="2428571" cy="733333"/>
          </a:xfrm>
          <a:prstGeom prst="rect">
            <a:avLst/>
          </a:prstGeom>
        </p:spPr>
      </p:pic>
    </p:spTree>
    <p:extLst>
      <p:ext uri="{BB962C8B-B14F-4D97-AF65-F5344CB8AC3E}">
        <p14:creationId xmlns:p14="http://schemas.microsoft.com/office/powerpoint/2010/main" val="24077168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000" b="1" dirty="0" smtClean="0"/>
              <a:t>Using SQL Built-in Aggregate Functions: COUNT({Name})</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9" name="TextBox 8"/>
          <p:cNvSpPr txBox="1"/>
          <p:nvPr/>
        </p:nvSpPr>
        <p:spPr>
          <a:xfrm>
            <a:off x="457200" y="1600200"/>
            <a:ext cx="8229600" cy="646331"/>
          </a:xfrm>
          <a:prstGeom prst="rect">
            <a:avLst/>
          </a:prstGeom>
          <a:noFill/>
        </p:spPr>
        <p:txBody>
          <a:bodyPr wrap="square" rtlCol="0">
            <a:spAutoFit/>
          </a:bodyPr>
          <a:lstStyle/>
          <a:p>
            <a:pPr algn="ctr"/>
            <a:r>
              <a:rPr lang="en-US" dirty="0" smtClean="0"/>
              <a:t>We can assign meaningful column names using the </a:t>
            </a:r>
            <a:r>
              <a:rPr lang="en-US" b="1" dirty="0" smtClean="0">
                <a:solidFill>
                  <a:srgbClr val="0099CC"/>
                </a:solidFill>
              </a:rPr>
              <a:t>SQL AS keyword</a:t>
            </a:r>
            <a:r>
              <a:rPr lang="en-US" dirty="0" smtClean="0"/>
              <a:t>.</a:t>
            </a:r>
          </a:p>
          <a:p>
            <a:pPr algn="ctr"/>
            <a:r>
              <a:rPr lang="en-US" dirty="0" smtClean="0"/>
              <a:t>We use the </a:t>
            </a:r>
            <a:r>
              <a:rPr lang="en-US" b="1" dirty="0" smtClean="0">
                <a:solidFill>
                  <a:srgbClr val="0099CC"/>
                </a:solidFill>
              </a:rPr>
              <a:t>SQL DISTINCT keyword</a:t>
            </a:r>
            <a:r>
              <a:rPr lang="en-US" dirty="0" smtClean="0"/>
              <a:t> to count each value only once.</a:t>
            </a:r>
            <a:endParaRPr lang="en-US" dirty="0"/>
          </a:p>
        </p:txBody>
      </p:sp>
      <p:pic>
        <p:nvPicPr>
          <p:cNvPr id="8" name="Picture 7"/>
          <p:cNvPicPr>
            <a:picLocks noChangeAspect="1"/>
          </p:cNvPicPr>
          <p:nvPr/>
        </p:nvPicPr>
        <p:blipFill>
          <a:blip r:embed="rId3"/>
          <a:stretch>
            <a:fillRect/>
          </a:stretch>
        </p:blipFill>
        <p:spPr>
          <a:xfrm>
            <a:off x="1262476" y="2514600"/>
            <a:ext cx="6619048" cy="952381"/>
          </a:xfrm>
          <a:prstGeom prst="rect">
            <a:avLst/>
          </a:prstGeom>
        </p:spPr>
      </p:pic>
      <p:pic>
        <p:nvPicPr>
          <p:cNvPr id="10" name="Picture 9"/>
          <p:cNvPicPr>
            <a:picLocks noChangeAspect="1"/>
          </p:cNvPicPr>
          <p:nvPr/>
        </p:nvPicPr>
        <p:blipFill>
          <a:blip r:embed="rId4"/>
          <a:stretch>
            <a:fillRect/>
          </a:stretch>
        </p:blipFill>
        <p:spPr>
          <a:xfrm>
            <a:off x="3619619" y="3733800"/>
            <a:ext cx="1904762" cy="742857"/>
          </a:xfrm>
          <a:prstGeom prst="rect">
            <a:avLst/>
          </a:prstGeom>
        </p:spPr>
      </p:pic>
    </p:spTree>
    <p:extLst>
      <p:ext uri="{BB962C8B-B14F-4D97-AF65-F5344CB8AC3E}">
        <p14:creationId xmlns:p14="http://schemas.microsoft.com/office/powerpoint/2010/main" val="203915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sz="4000" smtClean="0"/>
              <a:t>Ad-Hoc Queries</a:t>
            </a:r>
          </a:p>
        </p:txBody>
      </p:sp>
      <p:sp>
        <p:nvSpPr>
          <p:cNvPr id="18435" name="Rectangle 3"/>
          <p:cNvSpPr>
            <a:spLocks noGrp="1" noChangeArrowheads="1"/>
          </p:cNvSpPr>
          <p:nvPr>
            <p:ph idx="1"/>
          </p:nvPr>
        </p:nvSpPr>
        <p:spPr/>
        <p:txBody>
          <a:bodyPr/>
          <a:lstStyle/>
          <a:p>
            <a:pPr eaLnBrk="1" hangingPunct="1">
              <a:buClr>
                <a:schemeClr val="tx1"/>
              </a:buClr>
            </a:pPr>
            <a:r>
              <a:rPr lang="en-US" b="1" smtClean="0">
                <a:solidFill>
                  <a:srgbClr val="0099CC"/>
                </a:solidFill>
              </a:rPr>
              <a:t>Ad-hoc queries</a:t>
            </a:r>
            <a:r>
              <a:rPr lang="en-US" smtClean="0"/>
              <a:t>:</a:t>
            </a:r>
          </a:p>
          <a:p>
            <a:pPr lvl="1" eaLnBrk="1" hangingPunct="1"/>
            <a:r>
              <a:rPr lang="en-US" smtClean="0"/>
              <a:t>Questions that can be answered using database data</a:t>
            </a:r>
          </a:p>
          <a:p>
            <a:pPr lvl="1" eaLnBrk="1" hangingPunct="1"/>
            <a:r>
              <a:rPr lang="en-US" smtClean="0"/>
              <a:t>Example: “How many customers in Portland, Oregon, bought our green baseball cap?”</a:t>
            </a:r>
          </a:p>
          <a:p>
            <a:pPr lvl="1" eaLnBrk="1" hangingPunct="1"/>
            <a:r>
              <a:rPr lang="en-US" smtClean="0"/>
              <a:t>Created by the user as needed, instead of programmed into an application</a:t>
            </a:r>
          </a:p>
          <a:p>
            <a:pPr lvl="1" eaLnBrk="1" hangingPunct="1"/>
            <a:r>
              <a:rPr lang="en-US" smtClean="0"/>
              <a:t>Common in business</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400" b="1" dirty="0" smtClean="0"/>
              <a:t>SQL Expressions</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9" name="TextBox 8"/>
          <p:cNvSpPr txBox="1"/>
          <p:nvPr/>
        </p:nvSpPr>
        <p:spPr>
          <a:xfrm>
            <a:off x="457200" y="1600200"/>
            <a:ext cx="8229600" cy="3416320"/>
          </a:xfrm>
          <a:prstGeom prst="rect">
            <a:avLst/>
          </a:prstGeom>
          <a:noFill/>
        </p:spPr>
        <p:txBody>
          <a:bodyPr wrap="square" rtlCol="0">
            <a:spAutoFit/>
          </a:bodyPr>
          <a:lstStyle/>
          <a:p>
            <a:r>
              <a:rPr lang="en-US" sz="2400" dirty="0" smtClean="0"/>
              <a:t>An </a:t>
            </a:r>
            <a:r>
              <a:rPr lang="en-US" sz="2400" b="1" dirty="0" smtClean="0">
                <a:solidFill>
                  <a:srgbClr val="0099CC"/>
                </a:solidFill>
              </a:rPr>
              <a:t>SQL expression</a:t>
            </a:r>
            <a:r>
              <a:rPr lang="en-US" sz="2400" dirty="0" smtClean="0"/>
              <a:t> is a </a:t>
            </a:r>
            <a:r>
              <a:rPr lang="en-US" sz="2400" dirty="0"/>
              <a:t>formula or set of values that determines the exact </a:t>
            </a:r>
            <a:r>
              <a:rPr lang="en-US" sz="2400" dirty="0" smtClean="0"/>
              <a:t>results of </a:t>
            </a:r>
            <a:r>
              <a:rPr lang="en-US" sz="2400" dirty="0"/>
              <a:t>an SQL query</a:t>
            </a:r>
            <a:r>
              <a:rPr lang="en-US" sz="2400" dirty="0" smtClean="0"/>
              <a:t>.</a:t>
            </a:r>
          </a:p>
          <a:p>
            <a:endParaRPr lang="en-US" sz="2400" dirty="0" smtClean="0"/>
          </a:p>
          <a:p>
            <a:r>
              <a:rPr lang="en-US" sz="2400" dirty="0" smtClean="0"/>
              <a:t>We </a:t>
            </a:r>
            <a:r>
              <a:rPr lang="en-US" sz="2400" dirty="0"/>
              <a:t>can think of an SQL expression as </a:t>
            </a:r>
            <a:r>
              <a:rPr lang="en-US" sz="2400" dirty="0" smtClean="0"/>
              <a:t>anything that:</a:t>
            </a:r>
          </a:p>
          <a:p>
            <a:pPr marL="285750" indent="-285750">
              <a:buFont typeface="Arial" panose="020B0604020202020204" pitchFamily="34" charset="0"/>
              <a:buChar char="•"/>
            </a:pPr>
            <a:r>
              <a:rPr lang="en-US" sz="2400" dirty="0" smtClean="0"/>
              <a:t>Follows </a:t>
            </a:r>
            <a:r>
              <a:rPr lang="en-US" sz="2400" dirty="0"/>
              <a:t>an </a:t>
            </a:r>
            <a:r>
              <a:rPr lang="en-US" sz="2400" dirty="0" smtClean="0"/>
              <a:t>actual or </a:t>
            </a:r>
            <a:r>
              <a:rPr lang="en-US" sz="2400" dirty="0"/>
              <a:t>implied </a:t>
            </a:r>
            <a:r>
              <a:rPr lang="en-US" sz="2400" i="1" dirty="0"/>
              <a:t>is equal to </a:t>
            </a:r>
            <a:r>
              <a:rPr lang="en-US" sz="2400" dirty="0"/>
              <a:t>(=) comparison operator (or any other comparison operator, </a:t>
            </a:r>
            <a:r>
              <a:rPr lang="en-US" sz="2400" dirty="0" smtClean="0"/>
              <a:t>such as greater </a:t>
            </a:r>
            <a:r>
              <a:rPr lang="en-US" sz="2400" dirty="0"/>
              <a:t>than (&gt;), less than (&lt;), and so on</a:t>
            </a:r>
            <a:r>
              <a:rPr lang="en-US" sz="2400" dirty="0" smtClean="0"/>
              <a:t>)</a:t>
            </a:r>
          </a:p>
          <a:p>
            <a:pPr marL="285750" indent="-285750">
              <a:buFont typeface="Arial" panose="020B0604020202020204" pitchFamily="34" charset="0"/>
              <a:buChar char="•"/>
            </a:pPr>
            <a:r>
              <a:rPr lang="en-US" sz="2400" dirty="0" smtClean="0"/>
              <a:t>Follows </a:t>
            </a:r>
            <a:r>
              <a:rPr lang="en-US" sz="2400" dirty="0"/>
              <a:t>certain SQL comparison </a:t>
            </a:r>
            <a:r>
              <a:rPr lang="en-US" sz="2400" dirty="0" smtClean="0"/>
              <a:t>operator keywords</a:t>
            </a:r>
            <a:r>
              <a:rPr lang="en-US" sz="2400" dirty="0"/>
              <a:t>, such as LIKE and BETWEEN</a:t>
            </a:r>
            <a:r>
              <a:rPr lang="en-US" sz="2400" dirty="0" smtClean="0"/>
              <a:t>.</a:t>
            </a:r>
            <a:endParaRPr lang="en-US" sz="2400" dirty="0"/>
          </a:p>
        </p:txBody>
      </p:sp>
    </p:spTree>
    <p:extLst>
      <p:ext uri="{BB962C8B-B14F-4D97-AF65-F5344CB8AC3E}">
        <p14:creationId xmlns:p14="http://schemas.microsoft.com/office/powerpoint/2010/main" val="33015403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400" b="1" dirty="0" smtClean="0"/>
              <a:t>Using SQL Expressions</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057714" y="2133600"/>
            <a:ext cx="7028571" cy="1352381"/>
          </a:xfrm>
          <a:prstGeom prst="rect">
            <a:avLst/>
          </a:prstGeom>
        </p:spPr>
      </p:pic>
      <p:sp>
        <p:nvSpPr>
          <p:cNvPr id="11" name="TextBox 10"/>
          <p:cNvSpPr txBox="1"/>
          <p:nvPr/>
        </p:nvSpPr>
        <p:spPr>
          <a:xfrm>
            <a:off x="457200" y="1600200"/>
            <a:ext cx="8229600" cy="369332"/>
          </a:xfrm>
          <a:prstGeom prst="rect">
            <a:avLst/>
          </a:prstGeom>
          <a:noFill/>
        </p:spPr>
        <p:txBody>
          <a:bodyPr wrap="square" rtlCol="0">
            <a:spAutoFit/>
          </a:bodyPr>
          <a:lstStyle/>
          <a:p>
            <a:pPr algn="ctr"/>
            <a:r>
              <a:rPr lang="en-US" dirty="0" smtClean="0"/>
              <a:t>We can assign meaningful column names using the </a:t>
            </a:r>
            <a:r>
              <a:rPr lang="en-US" b="1" dirty="0" smtClean="0">
                <a:solidFill>
                  <a:srgbClr val="0099CC"/>
                </a:solidFill>
              </a:rPr>
              <a:t>SQL AS keyword</a:t>
            </a:r>
            <a:r>
              <a:rPr lang="en-US" dirty="0" smtClean="0"/>
              <a:t>.</a:t>
            </a:r>
            <a:endParaRPr lang="en-US" dirty="0"/>
          </a:p>
        </p:txBody>
      </p:sp>
      <p:pic>
        <p:nvPicPr>
          <p:cNvPr id="4" name="Picture 3"/>
          <p:cNvPicPr>
            <a:picLocks noChangeAspect="1"/>
          </p:cNvPicPr>
          <p:nvPr/>
        </p:nvPicPr>
        <p:blipFill>
          <a:blip r:embed="rId4"/>
          <a:stretch>
            <a:fillRect/>
          </a:stretch>
        </p:blipFill>
        <p:spPr>
          <a:xfrm>
            <a:off x="2857627" y="3705216"/>
            <a:ext cx="3428743" cy="2420756"/>
          </a:xfrm>
          <a:prstGeom prst="rect">
            <a:avLst/>
          </a:prstGeom>
        </p:spPr>
      </p:pic>
    </p:spTree>
    <p:extLst>
      <p:ext uri="{BB962C8B-B14F-4D97-AF65-F5344CB8AC3E}">
        <p14:creationId xmlns:p14="http://schemas.microsoft.com/office/powerpoint/2010/main" val="30857032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000" b="1" dirty="0" smtClean="0"/>
              <a:t>Using SQL Expressions with String Functions: Concatenation I</a:t>
            </a:r>
            <a:endParaRPr sz="24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11" name="TextBox 10"/>
          <p:cNvSpPr txBox="1"/>
          <p:nvPr/>
        </p:nvSpPr>
        <p:spPr>
          <a:xfrm>
            <a:off x="457200" y="1447800"/>
            <a:ext cx="8229600" cy="369332"/>
          </a:xfrm>
          <a:prstGeom prst="rect">
            <a:avLst/>
          </a:prstGeom>
          <a:noFill/>
        </p:spPr>
        <p:txBody>
          <a:bodyPr wrap="square" rtlCol="0">
            <a:spAutoFit/>
          </a:bodyPr>
          <a:lstStyle/>
          <a:p>
            <a:pPr algn="ctr"/>
            <a:r>
              <a:rPr lang="en-US" dirty="0" smtClean="0"/>
              <a:t>This is the Microsoft SQL Server 2014 syntax:</a:t>
            </a:r>
            <a:endParaRPr lang="en-US" dirty="0"/>
          </a:p>
        </p:txBody>
      </p:sp>
      <p:pic>
        <p:nvPicPr>
          <p:cNvPr id="5" name="Picture 4"/>
          <p:cNvPicPr>
            <a:picLocks noChangeAspect="1"/>
          </p:cNvPicPr>
          <p:nvPr/>
        </p:nvPicPr>
        <p:blipFill>
          <a:blip r:embed="rId3"/>
          <a:stretch>
            <a:fillRect/>
          </a:stretch>
        </p:blipFill>
        <p:spPr>
          <a:xfrm>
            <a:off x="1438664" y="1905000"/>
            <a:ext cx="6266667" cy="1723810"/>
          </a:xfrm>
          <a:prstGeom prst="rect">
            <a:avLst/>
          </a:prstGeom>
        </p:spPr>
      </p:pic>
      <p:pic>
        <p:nvPicPr>
          <p:cNvPr id="7" name="Picture 6"/>
          <p:cNvPicPr>
            <a:picLocks noChangeAspect="1"/>
          </p:cNvPicPr>
          <p:nvPr/>
        </p:nvPicPr>
        <p:blipFill>
          <a:blip r:embed="rId4"/>
          <a:stretch>
            <a:fillRect/>
          </a:stretch>
        </p:blipFill>
        <p:spPr>
          <a:xfrm>
            <a:off x="800097" y="3469680"/>
            <a:ext cx="7543800" cy="2752685"/>
          </a:xfrm>
          <a:prstGeom prst="rect">
            <a:avLst/>
          </a:prstGeom>
        </p:spPr>
      </p:pic>
    </p:spTree>
    <p:extLst>
      <p:ext uri="{BB962C8B-B14F-4D97-AF65-F5344CB8AC3E}">
        <p14:creationId xmlns:p14="http://schemas.microsoft.com/office/powerpoint/2010/main" val="36352570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10095" y="1933790"/>
            <a:ext cx="6523809" cy="1723810"/>
          </a:xfrm>
          <a:prstGeom prst="rect">
            <a:avLst/>
          </a:prstGeom>
        </p:spPr>
      </p:pic>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000" b="1" dirty="0" smtClean="0"/>
              <a:t>Using SQL Expressions with String Functions: Concatenation II</a:t>
            </a:r>
            <a:endParaRPr sz="24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83</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11" name="TextBox 10"/>
          <p:cNvSpPr txBox="1"/>
          <p:nvPr/>
        </p:nvSpPr>
        <p:spPr>
          <a:xfrm>
            <a:off x="457200" y="1447800"/>
            <a:ext cx="8229600" cy="369332"/>
          </a:xfrm>
          <a:prstGeom prst="rect">
            <a:avLst/>
          </a:prstGeom>
          <a:noFill/>
        </p:spPr>
        <p:txBody>
          <a:bodyPr wrap="square" rtlCol="0">
            <a:spAutoFit/>
          </a:bodyPr>
          <a:lstStyle/>
          <a:p>
            <a:pPr algn="ctr"/>
            <a:r>
              <a:rPr lang="en-US" dirty="0" smtClean="0"/>
              <a:t>This is the Oracle Database syntax:</a:t>
            </a:r>
            <a:endParaRPr lang="en-US" dirty="0"/>
          </a:p>
        </p:txBody>
      </p:sp>
      <p:sp>
        <p:nvSpPr>
          <p:cNvPr id="9" name="TextBox 8"/>
          <p:cNvSpPr txBox="1"/>
          <p:nvPr/>
        </p:nvSpPr>
        <p:spPr>
          <a:xfrm>
            <a:off x="495300" y="3844925"/>
            <a:ext cx="8229600" cy="369332"/>
          </a:xfrm>
          <a:prstGeom prst="rect">
            <a:avLst/>
          </a:prstGeom>
          <a:noFill/>
        </p:spPr>
        <p:txBody>
          <a:bodyPr wrap="square" rtlCol="0">
            <a:spAutoFit/>
          </a:bodyPr>
          <a:lstStyle/>
          <a:p>
            <a:pPr algn="ctr"/>
            <a:r>
              <a:rPr lang="en-US" dirty="0" smtClean="0"/>
              <a:t>This is the MySQL 5.6 syntax:</a:t>
            </a:r>
            <a:endParaRPr lang="en-US" dirty="0"/>
          </a:p>
        </p:txBody>
      </p:sp>
      <p:pic>
        <p:nvPicPr>
          <p:cNvPr id="4" name="Picture 3"/>
          <p:cNvPicPr>
            <a:picLocks noChangeAspect="1"/>
          </p:cNvPicPr>
          <p:nvPr/>
        </p:nvPicPr>
        <p:blipFill>
          <a:blip r:embed="rId4"/>
          <a:stretch>
            <a:fillRect/>
          </a:stretch>
        </p:blipFill>
        <p:spPr>
          <a:xfrm>
            <a:off x="1295400" y="4331324"/>
            <a:ext cx="7038095" cy="1723810"/>
          </a:xfrm>
          <a:prstGeom prst="rect">
            <a:avLst/>
          </a:prstGeom>
        </p:spPr>
      </p:pic>
    </p:spTree>
    <p:extLst>
      <p:ext uri="{BB962C8B-B14F-4D97-AF65-F5344CB8AC3E}">
        <p14:creationId xmlns:p14="http://schemas.microsoft.com/office/powerpoint/2010/main" val="10101468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8666" y="1857590"/>
            <a:ext cx="7866667" cy="1723810"/>
          </a:xfrm>
          <a:prstGeom prst="rect">
            <a:avLst/>
          </a:prstGeom>
        </p:spPr>
      </p:pic>
      <p:sp>
        <p:nvSpPr>
          <p:cNvPr id="53251" name="Rectangle 2"/>
          <p:cNvSpPr>
            <a:spLocks noGrp="1" noChangeArrowheads="1"/>
          </p:cNvSpPr>
          <p:nvPr>
            <p:ph type="title"/>
          </p:nvPr>
        </p:nvSpPr>
        <p:spPr/>
        <p:txBody>
          <a:bodyPr/>
          <a:lstStyle/>
          <a:p>
            <a:pPr eaLnBrk="1" hangingPunct="1"/>
            <a:r>
              <a:rPr lang="en-US" sz="3200" b="1" dirty="0" smtClean="0"/>
              <a:t>Performing Calculations in SQL Queries</a:t>
            </a:r>
            <a:br>
              <a:rPr lang="en-US" sz="3200" b="1" dirty="0" smtClean="0"/>
            </a:br>
            <a:r>
              <a:rPr lang="en-US" sz="2000" b="1" dirty="0" smtClean="0"/>
              <a:t>Using SQL Expressions with String Functions: RTRIM Function</a:t>
            </a:r>
            <a:endParaRPr sz="24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84</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11" name="TextBox 10"/>
          <p:cNvSpPr txBox="1"/>
          <p:nvPr/>
        </p:nvSpPr>
        <p:spPr>
          <a:xfrm>
            <a:off x="457200" y="1447800"/>
            <a:ext cx="8229600" cy="369332"/>
          </a:xfrm>
          <a:prstGeom prst="rect">
            <a:avLst/>
          </a:prstGeom>
          <a:noFill/>
        </p:spPr>
        <p:txBody>
          <a:bodyPr wrap="square" rtlCol="0">
            <a:spAutoFit/>
          </a:bodyPr>
          <a:lstStyle/>
          <a:p>
            <a:pPr algn="ctr"/>
            <a:r>
              <a:rPr lang="en-US" dirty="0" smtClean="0"/>
              <a:t>This is the Microsoft SQL Server 2014 syntax:</a:t>
            </a:r>
            <a:endParaRPr lang="en-US" dirty="0"/>
          </a:p>
        </p:txBody>
      </p:sp>
      <p:pic>
        <p:nvPicPr>
          <p:cNvPr id="4" name="Picture 3"/>
          <p:cNvPicPr>
            <a:picLocks noChangeAspect="1"/>
          </p:cNvPicPr>
          <p:nvPr/>
        </p:nvPicPr>
        <p:blipFill>
          <a:blip r:embed="rId4"/>
          <a:stretch>
            <a:fillRect/>
          </a:stretch>
        </p:blipFill>
        <p:spPr>
          <a:xfrm>
            <a:off x="1676397" y="3704118"/>
            <a:ext cx="5791200" cy="2544282"/>
          </a:xfrm>
          <a:prstGeom prst="rect">
            <a:avLst/>
          </a:prstGeom>
        </p:spPr>
      </p:pic>
    </p:spTree>
    <p:extLst>
      <p:ext uri="{BB962C8B-B14F-4D97-AF65-F5344CB8AC3E}">
        <p14:creationId xmlns:p14="http://schemas.microsoft.com/office/powerpoint/2010/main" val="38353796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Grouping Rows in SQL Queries</a:t>
            </a:r>
            <a:br>
              <a:rPr lang="en-US" sz="3200" b="1" dirty="0" smtClean="0"/>
            </a:br>
            <a:r>
              <a:rPr lang="en-US" sz="2000" b="1" dirty="0" smtClean="0"/>
              <a:t>Department Groups in the CATALOG_SKU_2014 Table</a:t>
            </a:r>
            <a:endParaRPr sz="24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85</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5" name="Picture 4"/>
          <p:cNvPicPr>
            <a:picLocks noChangeAspect="1"/>
          </p:cNvPicPr>
          <p:nvPr/>
        </p:nvPicPr>
        <p:blipFill>
          <a:blip r:embed="rId3"/>
          <a:stretch>
            <a:fillRect/>
          </a:stretch>
        </p:blipFill>
        <p:spPr>
          <a:xfrm>
            <a:off x="457200" y="1600200"/>
            <a:ext cx="8229600" cy="2978134"/>
          </a:xfrm>
          <a:prstGeom prst="rect">
            <a:avLst/>
          </a:prstGeom>
        </p:spPr>
      </p:pic>
    </p:spTree>
    <p:extLst>
      <p:ext uri="{BB962C8B-B14F-4D97-AF65-F5344CB8AC3E}">
        <p14:creationId xmlns:p14="http://schemas.microsoft.com/office/powerpoint/2010/main" val="32384126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r>
              <a:rPr lang="en-US" sz="3200" b="1" dirty="0" smtClean="0"/>
              <a:t>Grouping Rows in SQL Queries</a:t>
            </a:r>
            <a:br>
              <a:rPr lang="en-US" sz="3200" b="1" dirty="0" smtClean="0"/>
            </a:br>
            <a:r>
              <a:rPr lang="en-US" sz="2000" b="1" dirty="0" smtClean="0"/>
              <a:t>The Department Groups Summarized in Microsoft Excel 2013</a:t>
            </a:r>
            <a:endParaRPr sz="24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86</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2257281"/>
            <a:ext cx="8229600" cy="2343437"/>
          </a:xfrm>
          <a:prstGeom prst="rect">
            <a:avLst/>
          </a:prstGeom>
        </p:spPr>
      </p:pic>
      <p:sp>
        <p:nvSpPr>
          <p:cNvPr id="7" name="TextBox 6"/>
          <p:cNvSpPr txBox="1"/>
          <p:nvPr/>
        </p:nvSpPr>
        <p:spPr>
          <a:xfrm>
            <a:off x="457200" y="1447800"/>
            <a:ext cx="8229600" cy="646331"/>
          </a:xfrm>
          <a:prstGeom prst="rect">
            <a:avLst/>
          </a:prstGeom>
          <a:noFill/>
        </p:spPr>
        <p:txBody>
          <a:bodyPr wrap="square" rtlCol="0">
            <a:spAutoFit/>
          </a:bodyPr>
          <a:lstStyle/>
          <a:p>
            <a:pPr algn="ctr"/>
            <a:r>
              <a:rPr lang="en-US" dirty="0" smtClean="0"/>
              <a:t>Note that only 8 of the 9 items in the CATALOG_SKU_2014 actually appeared in the catalog itself ─ the other item was only on the Web site.</a:t>
            </a:r>
            <a:endParaRPr lang="en-US" dirty="0"/>
          </a:p>
        </p:txBody>
      </p:sp>
    </p:spTree>
    <p:extLst>
      <p:ext uri="{BB962C8B-B14F-4D97-AF65-F5344CB8AC3E}">
        <p14:creationId xmlns:p14="http://schemas.microsoft.com/office/powerpoint/2010/main" val="11292496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Grouping Rows in SQL Queries</a:t>
            </a:r>
            <a:br>
              <a:rPr lang="en-US" sz="3200" b="1" dirty="0" smtClean="0"/>
            </a:br>
            <a:r>
              <a:rPr lang="en-US" sz="2400" b="1" dirty="0" smtClean="0"/>
              <a:t>The SQL GROUP BY Clause</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87</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5" name="Picture 4"/>
          <p:cNvPicPr>
            <a:picLocks noChangeAspect="1"/>
          </p:cNvPicPr>
          <p:nvPr/>
        </p:nvPicPr>
        <p:blipFill>
          <a:blip r:embed="rId3"/>
          <a:stretch>
            <a:fillRect/>
          </a:stretch>
        </p:blipFill>
        <p:spPr>
          <a:xfrm>
            <a:off x="776762" y="1609943"/>
            <a:ext cx="7590476" cy="1742857"/>
          </a:xfrm>
          <a:prstGeom prst="rect">
            <a:avLst/>
          </a:prstGeom>
        </p:spPr>
      </p:pic>
      <p:pic>
        <p:nvPicPr>
          <p:cNvPr id="7" name="Picture 6"/>
          <p:cNvPicPr>
            <a:picLocks noChangeAspect="1"/>
          </p:cNvPicPr>
          <p:nvPr/>
        </p:nvPicPr>
        <p:blipFill>
          <a:blip r:embed="rId4"/>
          <a:stretch>
            <a:fillRect/>
          </a:stretch>
        </p:blipFill>
        <p:spPr>
          <a:xfrm>
            <a:off x="2257714" y="3581581"/>
            <a:ext cx="4628571" cy="1447619"/>
          </a:xfrm>
          <a:prstGeom prst="rect">
            <a:avLst/>
          </a:prstGeom>
        </p:spPr>
      </p:pic>
    </p:spTree>
    <p:extLst>
      <p:ext uri="{BB962C8B-B14F-4D97-AF65-F5344CB8AC3E}">
        <p14:creationId xmlns:p14="http://schemas.microsoft.com/office/powerpoint/2010/main" val="31997551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Grouping Rows in SQL Queries</a:t>
            </a:r>
            <a:br>
              <a:rPr lang="en-US" sz="3200" b="1" dirty="0" smtClean="0"/>
            </a:br>
            <a:r>
              <a:rPr lang="en-US" sz="2400" b="1" dirty="0" smtClean="0"/>
              <a:t>The SQL HAVING Clause</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88</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11" name="TextBox 10"/>
          <p:cNvSpPr txBox="1"/>
          <p:nvPr/>
        </p:nvSpPr>
        <p:spPr>
          <a:xfrm>
            <a:off x="457200" y="1447800"/>
            <a:ext cx="8229600" cy="369332"/>
          </a:xfrm>
          <a:prstGeom prst="rect">
            <a:avLst/>
          </a:prstGeom>
          <a:noFill/>
        </p:spPr>
        <p:txBody>
          <a:bodyPr wrap="square" rtlCol="0">
            <a:spAutoFit/>
          </a:bodyPr>
          <a:lstStyle/>
          <a:p>
            <a:pPr algn="ctr"/>
            <a:r>
              <a:rPr lang="en-US" dirty="0" smtClean="0"/>
              <a:t>The </a:t>
            </a:r>
            <a:r>
              <a:rPr lang="en-US" b="1" dirty="0" smtClean="0">
                <a:solidFill>
                  <a:srgbClr val="0099CC"/>
                </a:solidFill>
              </a:rPr>
              <a:t>SQL HAVING </a:t>
            </a:r>
            <a:r>
              <a:rPr lang="en-US" dirty="0" smtClean="0"/>
              <a:t>clause controls which groups are in the query result:</a:t>
            </a:r>
            <a:endParaRPr lang="en-US" dirty="0"/>
          </a:p>
        </p:txBody>
      </p:sp>
      <p:pic>
        <p:nvPicPr>
          <p:cNvPr id="5" name="Picture 4"/>
          <p:cNvPicPr>
            <a:picLocks noChangeAspect="1"/>
          </p:cNvPicPr>
          <p:nvPr/>
        </p:nvPicPr>
        <p:blipFill>
          <a:blip r:embed="rId3"/>
          <a:stretch>
            <a:fillRect/>
          </a:stretch>
        </p:blipFill>
        <p:spPr>
          <a:xfrm>
            <a:off x="767238" y="1905000"/>
            <a:ext cx="7609524" cy="2123810"/>
          </a:xfrm>
          <a:prstGeom prst="rect">
            <a:avLst/>
          </a:prstGeom>
        </p:spPr>
      </p:pic>
      <p:pic>
        <p:nvPicPr>
          <p:cNvPr id="7" name="Picture 6"/>
          <p:cNvPicPr>
            <a:picLocks noChangeAspect="1"/>
          </p:cNvPicPr>
          <p:nvPr/>
        </p:nvPicPr>
        <p:blipFill>
          <a:blip r:embed="rId4"/>
          <a:stretch>
            <a:fillRect/>
          </a:stretch>
        </p:blipFill>
        <p:spPr>
          <a:xfrm>
            <a:off x="2252952" y="4295867"/>
            <a:ext cx="4638095" cy="733333"/>
          </a:xfrm>
          <a:prstGeom prst="rect">
            <a:avLst/>
          </a:prstGeom>
        </p:spPr>
      </p:pic>
    </p:spTree>
    <p:extLst>
      <p:ext uri="{BB962C8B-B14F-4D97-AF65-F5344CB8AC3E}">
        <p14:creationId xmlns:p14="http://schemas.microsoft.com/office/powerpoint/2010/main" val="11339681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sz="3200" dirty="0" smtClean="0"/>
              <a:t>G</a:t>
            </a:r>
            <a:r>
              <a:rPr lang="en-US" sz="3200" dirty="0" smtClean="0"/>
              <a:t>rouping Rows in SQL Queries</a:t>
            </a:r>
            <a:endParaRPr sz="3200" dirty="0" smtClean="0"/>
          </a:p>
        </p:txBody>
      </p:sp>
      <p:sp>
        <p:nvSpPr>
          <p:cNvPr id="71683" name="Rectangle 3"/>
          <p:cNvSpPr>
            <a:spLocks noGrp="1" noChangeArrowheads="1"/>
          </p:cNvSpPr>
          <p:nvPr>
            <p:ph idx="1"/>
          </p:nvPr>
        </p:nvSpPr>
        <p:spPr/>
        <p:txBody>
          <a:bodyPr/>
          <a:lstStyle/>
          <a:p>
            <a:pPr>
              <a:lnSpc>
                <a:spcPct val="90000"/>
              </a:lnSpc>
            </a:pPr>
            <a:r>
              <a:rPr lang="en-US" sz="2400" dirty="0"/>
              <a:t>The SQL </a:t>
            </a:r>
            <a:r>
              <a:rPr lang="en-US" sz="2400" b="1" dirty="0">
                <a:solidFill>
                  <a:srgbClr val="0099CC"/>
                </a:solidFill>
              </a:rPr>
              <a:t>WHERE</a:t>
            </a:r>
            <a:r>
              <a:rPr lang="en-US" sz="2400" dirty="0"/>
              <a:t> clause specifies which </a:t>
            </a:r>
            <a:r>
              <a:rPr lang="en-US" sz="2400" i="1" dirty="0"/>
              <a:t>rows </a:t>
            </a:r>
            <a:r>
              <a:rPr lang="en-US" sz="2400" dirty="0"/>
              <a:t>will be used to determine the groups</a:t>
            </a:r>
            <a:r>
              <a:rPr lang="en-US" sz="2400" dirty="0" smtClean="0"/>
              <a:t>.</a:t>
            </a:r>
          </a:p>
          <a:p>
            <a:pPr>
              <a:lnSpc>
                <a:spcPct val="90000"/>
              </a:lnSpc>
            </a:pPr>
            <a:r>
              <a:rPr lang="en-US" sz="2400" dirty="0"/>
              <a:t>The SQL </a:t>
            </a:r>
            <a:r>
              <a:rPr lang="en-US" sz="2400" b="1" dirty="0">
                <a:solidFill>
                  <a:srgbClr val="0099CC"/>
                </a:solidFill>
              </a:rPr>
              <a:t>HAVING</a:t>
            </a:r>
            <a:r>
              <a:rPr lang="en-US" sz="2400" dirty="0"/>
              <a:t> clause specifies which </a:t>
            </a:r>
            <a:r>
              <a:rPr lang="en-US" sz="2400" i="1" dirty="0"/>
              <a:t>groups </a:t>
            </a:r>
            <a:r>
              <a:rPr lang="en-US" sz="2400" dirty="0"/>
              <a:t>will be used in the final result.</a:t>
            </a:r>
            <a:endParaRPr lang="en-US" sz="2400" dirty="0" smtClean="0"/>
          </a:p>
          <a:p>
            <a:pPr eaLnBrk="1" hangingPunct="1">
              <a:lnSpc>
                <a:spcPct val="90000"/>
              </a:lnSpc>
            </a:pPr>
            <a:r>
              <a:rPr lang="en-US" sz="2400" dirty="0" smtClean="0"/>
              <a:t>In general, place </a:t>
            </a:r>
            <a:r>
              <a:rPr lang="en-US" sz="2400" b="1" dirty="0" smtClean="0">
                <a:solidFill>
                  <a:srgbClr val="0099CC"/>
                </a:solidFill>
              </a:rPr>
              <a:t>WHERE</a:t>
            </a:r>
            <a:r>
              <a:rPr lang="en-US" sz="2400" dirty="0" smtClean="0"/>
              <a:t> before </a:t>
            </a:r>
            <a:r>
              <a:rPr lang="en-US" sz="2400" b="1" dirty="0" smtClean="0">
                <a:solidFill>
                  <a:srgbClr val="0099CC"/>
                </a:solidFill>
              </a:rPr>
              <a:t>GROUP BY</a:t>
            </a:r>
            <a:r>
              <a:rPr lang="en-US" sz="2400" dirty="0" smtClean="0"/>
              <a:t>.  Some DBMS products do not require that placement; but to be safe, always put </a:t>
            </a:r>
            <a:r>
              <a:rPr lang="en-US" sz="2400" b="1" dirty="0" smtClean="0">
                <a:solidFill>
                  <a:srgbClr val="0099CC"/>
                </a:solidFill>
              </a:rPr>
              <a:t>WHERE</a:t>
            </a:r>
            <a:r>
              <a:rPr lang="en-US" sz="2400" dirty="0" smtClean="0"/>
              <a:t> before </a:t>
            </a:r>
            <a:r>
              <a:rPr lang="en-US" sz="2400" b="1" dirty="0" smtClean="0">
                <a:solidFill>
                  <a:srgbClr val="0099CC"/>
                </a:solidFill>
              </a:rPr>
              <a:t>GROUP BY</a:t>
            </a:r>
            <a:r>
              <a:rPr lang="en-US" sz="2400" dirty="0" smtClean="0"/>
              <a:t>. </a:t>
            </a:r>
          </a:p>
          <a:p>
            <a:pPr eaLnBrk="1" hangingPunct="1">
              <a:lnSpc>
                <a:spcPct val="90000"/>
              </a:lnSpc>
            </a:pPr>
            <a:r>
              <a:rPr lang="en-US" sz="2400" dirty="0" smtClean="0"/>
              <a:t>There is an ambiguity in statements that include both </a:t>
            </a:r>
            <a:r>
              <a:rPr lang="en-US" sz="2400" b="1" dirty="0" smtClean="0">
                <a:solidFill>
                  <a:srgbClr val="0099CC"/>
                </a:solidFill>
              </a:rPr>
              <a:t>WHERE</a:t>
            </a:r>
            <a:r>
              <a:rPr lang="en-US" sz="2400" dirty="0" smtClean="0"/>
              <a:t> and </a:t>
            </a:r>
            <a:r>
              <a:rPr lang="en-US" sz="2400" b="1" dirty="0" smtClean="0">
                <a:solidFill>
                  <a:srgbClr val="0099CC"/>
                </a:solidFill>
              </a:rPr>
              <a:t>HAVING</a:t>
            </a:r>
            <a:r>
              <a:rPr lang="en-US" sz="2400" dirty="0" smtClean="0"/>
              <a:t> clauses.  The results can vary, so to eliminate this ambiguity SQL </a:t>
            </a:r>
            <a:r>
              <a:rPr lang="en-US" sz="2400" i="1" dirty="0" smtClean="0"/>
              <a:t>always </a:t>
            </a:r>
            <a:r>
              <a:rPr lang="en-US" sz="2400" dirty="0" smtClean="0"/>
              <a:t>applies </a:t>
            </a:r>
            <a:r>
              <a:rPr lang="en-US" sz="2400" b="1" dirty="0" smtClean="0">
                <a:solidFill>
                  <a:srgbClr val="0099CC"/>
                </a:solidFill>
              </a:rPr>
              <a:t>WHERE</a:t>
            </a:r>
            <a:r>
              <a:rPr lang="en-US" sz="2400" dirty="0" smtClean="0"/>
              <a:t> before </a:t>
            </a:r>
            <a:r>
              <a:rPr lang="en-US" sz="2400" b="1" dirty="0" smtClean="0">
                <a:solidFill>
                  <a:srgbClr val="0099CC"/>
                </a:solidFill>
              </a:rPr>
              <a:t>HAVING</a:t>
            </a:r>
            <a:r>
              <a:rPr lang="en-US" sz="2400" dirty="0" smtClean="0"/>
              <a:t>. </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7201" y="1604682"/>
            <a:ext cx="8229600" cy="3576918"/>
          </a:xfrm>
          <a:prstGeom prst="rect">
            <a:avLst/>
          </a:prstGeom>
        </p:spPr>
      </p:pic>
      <p:sp>
        <p:nvSpPr>
          <p:cNvPr id="19458" name="Rectangle 2"/>
          <p:cNvSpPr>
            <a:spLocks noGrp="1" noChangeArrowheads="1"/>
          </p:cNvSpPr>
          <p:nvPr>
            <p:ph type="title"/>
          </p:nvPr>
        </p:nvSpPr>
        <p:spPr/>
        <p:txBody>
          <a:bodyPr/>
          <a:lstStyle/>
          <a:p>
            <a:pPr eaLnBrk="1" hangingPunct="1"/>
            <a:r>
              <a:rPr sz="3200" smtClean="0"/>
              <a:t>Components of a Data Warehouse</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9</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Grouping Rows in SQL Queries</a:t>
            </a:r>
            <a:br>
              <a:rPr lang="en-US" sz="3200" b="1" dirty="0" smtClean="0"/>
            </a:br>
            <a:r>
              <a:rPr lang="en-US" sz="2400" b="1" dirty="0" smtClean="0"/>
              <a:t>Grouping by More Than One Column</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90</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572000" y="1676400"/>
            <a:ext cx="6000000" cy="1742857"/>
          </a:xfrm>
          <a:prstGeom prst="rect">
            <a:avLst/>
          </a:prstGeom>
        </p:spPr>
      </p:pic>
      <p:pic>
        <p:nvPicPr>
          <p:cNvPr id="4" name="Picture 3"/>
          <p:cNvPicPr>
            <a:picLocks noChangeAspect="1"/>
          </p:cNvPicPr>
          <p:nvPr/>
        </p:nvPicPr>
        <p:blipFill>
          <a:blip r:embed="rId4"/>
          <a:stretch>
            <a:fillRect/>
          </a:stretch>
        </p:blipFill>
        <p:spPr>
          <a:xfrm>
            <a:off x="1386285" y="3657600"/>
            <a:ext cx="6371429" cy="1819048"/>
          </a:xfrm>
          <a:prstGeom prst="rect">
            <a:avLst/>
          </a:prstGeom>
        </p:spPr>
      </p:pic>
    </p:spTree>
    <p:extLst>
      <p:ext uri="{BB962C8B-B14F-4D97-AF65-F5344CB8AC3E}">
        <p14:creationId xmlns:p14="http://schemas.microsoft.com/office/powerpoint/2010/main" val="19145380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Grouping Rows in SQL Queries</a:t>
            </a:r>
            <a:br>
              <a:rPr lang="en-US" sz="3200" b="1" dirty="0" smtClean="0"/>
            </a:br>
            <a:r>
              <a:rPr lang="en-US" sz="2400" b="1" dirty="0" smtClean="0"/>
              <a:t>Column Names that Must Appear in GROUP BY</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91</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11" name="TextBox 10"/>
          <p:cNvSpPr txBox="1"/>
          <p:nvPr/>
        </p:nvSpPr>
        <p:spPr>
          <a:xfrm>
            <a:off x="457200" y="1447800"/>
            <a:ext cx="8229600" cy="1585049"/>
          </a:xfrm>
          <a:prstGeom prst="rect">
            <a:avLst/>
          </a:prstGeom>
          <a:noFill/>
        </p:spPr>
        <p:txBody>
          <a:bodyPr wrap="square" rtlCol="0">
            <a:spAutoFit/>
          </a:bodyPr>
          <a:lstStyle/>
          <a:p>
            <a:r>
              <a:rPr lang="en-US" dirty="0"/>
              <a:t>When using the GROUP BY clause, </a:t>
            </a:r>
            <a:r>
              <a:rPr lang="en-US" i="1" dirty="0"/>
              <a:t>any and all </a:t>
            </a:r>
            <a:r>
              <a:rPr lang="en-US" dirty="0"/>
              <a:t>column names in the SELECT clause </a:t>
            </a:r>
            <a:r>
              <a:rPr lang="en-US" dirty="0" smtClean="0"/>
              <a:t>that are </a:t>
            </a:r>
            <a:r>
              <a:rPr lang="en-US" i="1" dirty="0"/>
              <a:t>not </a:t>
            </a:r>
            <a:r>
              <a:rPr lang="en-US" dirty="0"/>
              <a:t>used by or associated with an SQL built-in function </a:t>
            </a:r>
            <a:r>
              <a:rPr lang="en-US" i="1" dirty="0"/>
              <a:t>must </a:t>
            </a:r>
            <a:r>
              <a:rPr lang="en-US" i="1" dirty="0" smtClean="0"/>
              <a:t>a</a:t>
            </a:r>
            <a:r>
              <a:rPr lang="en-US" dirty="0" smtClean="0"/>
              <a:t>ppear </a:t>
            </a:r>
            <a:r>
              <a:rPr lang="en-US" dirty="0"/>
              <a:t>in the GROUP </a:t>
            </a:r>
            <a:r>
              <a:rPr lang="en-US" dirty="0" smtClean="0"/>
              <a:t>BY clause! Otherwise, you will get an error message! </a:t>
            </a:r>
          </a:p>
          <a:p>
            <a:endParaRPr lang="en-US" sz="700" dirty="0" smtClean="0"/>
          </a:p>
          <a:p>
            <a:r>
              <a:rPr lang="en-US" dirty="0" smtClean="0"/>
              <a:t>Note that in SQL-Query-CH02-51 </a:t>
            </a:r>
            <a:r>
              <a:rPr lang="en-US" b="1" dirty="0" smtClean="0">
                <a:solidFill>
                  <a:srgbClr val="0099CC"/>
                </a:solidFill>
              </a:rPr>
              <a:t>SKU</a:t>
            </a:r>
            <a:r>
              <a:rPr lang="en-US" dirty="0" smtClean="0"/>
              <a:t> by itself and </a:t>
            </a:r>
            <a:r>
              <a:rPr lang="en-US" b="1" dirty="0" smtClean="0">
                <a:solidFill>
                  <a:srgbClr val="0099CC"/>
                </a:solidFill>
              </a:rPr>
              <a:t>SKU</a:t>
            </a:r>
            <a:r>
              <a:rPr lang="en-US" dirty="0" smtClean="0"/>
              <a:t> in </a:t>
            </a:r>
            <a:r>
              <a:rPr lang="en-US" b="1" dirty="0" smtClean="0">
                <a:solidFill>
                  <a:srgbClr val="0099CC"/>
                </a:solidFill>
              </a:rPr>
              <a:t>COUNT(SKU)</a:t>
            </a:r>
            <a:r>
              <a:rPr lang="en-US" dirty="0" smtClean="0"/>
              <a:t> are considered to be two different column names.</a:t>
            </a:r>
            <a:endParaRPr lang="en-US" dirty="0"/>
          </a:p>
        </p:txBody>
      </p:sp>
      <p:pic>
        <p:nvPicPr>
          <p:cNvPr id="2" name="Picture 1"/>
          <p:cNvPicPr>
            <a:picLocks noChangeAspect="1"/>
          </p:cNvPicPr>
          <p:nvPr/>
        </p:nvPicPr>
        <p:blipFill>
          <a:blip r:embed="rId3"/>
          <a:stretch>
            <a:fillRect/>
          </a:stretch>
        </p:blipFill>
        <p:spPr>
          <a:xfrm>
            <a:off x="1972000" y="3124200"/>
            <a:ext cx="5200000" cy="1742857"/>
          </a:xfrm>
          <a:prstGeom prst="rect">
            <a:avLst/>
          </a:prstGeom>
        </p:spPr>
      </p:pic>
      <p:pic>
        <p:nvPicPr>
          <p:cNvPr id="4" name="Picture 3"/>
          <p:cNvPicPr>
            <a:picLocks noChangeAspect="1"/>
          </p:cNvPicPr>
          <p:nvPr/>
        </p:nvPicPr>
        <p:blipFill>
          <a:blip r:embed="rId4"/>
          <a:stretch>
            <a:fillRect/>
          </a:stretch>
        </p:blipFill>
        <p:spPr>
          <a:xfrm>
            <a:off x="457200" y="5082669"/>
            <a:ext cx="8229600" cy="1165731"/>
          </a:xfrm>
          <a:prstGeom prst="rect">
            <a:avLst/>
          </a:prstGeom>
        </p:spPr>
      </p:pic>
    </p:spTree>
    <p:extLst>
      <p:ext uri="{BB962C8B-B14F-4D97-AF65-F5344CB8AC3E}">
        <p14:creationId xmlns:p14="http://schemas.microsoft.com/office/powerpoint/2010/main" val="7152054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200" b="1" dirty="0" smtClean="0"/>
              <a:t>Grouping Rows in SQL Queries</a:t>
            </a:r>
            <a:br>
              <a:rPr lang="en-US" sz="3200" b="1" dirty="0" smtClean="0"/>
            </a:br>
            <a:r>
              <a:rPr lang="en-US" sz="2400" b="1" dirty="0" smtClean="0"/>
              <a:t>Using the SQL ORDER BY Clause with Groupings</a:t>
            </a:r>
            <a:endParaRPr sz="2800" b="1" dirty="0" smtClean="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92</a:t>
            </a:fld>
            <a:endParaRPr lang="en-US" smtClean="0"/>
          </a:p>
          <a:p>
            <a:pPr>
              <a:defRPr/>
            </a:pPr>
            <a:endParaRPr lang="en-US"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5" name="Picture 4"/>
          <p:cNvPicPr>
            <a:picLocks noChangeAspect="1"/>
          </p:cNvPicPr>
          <p:nvPr/>
        </p:nvPicPr>
        <p:blipFill>
          <a:blip r:embed="rId3"/>
          <a:stretch>
            <a:fillRect/>
          </a:stretch>
        </p:blipFill>
        <p:spPr>
          <a:xfrm>
            <a:off x="1162476" y="1524000"/>
            <a:ext cx="6819048" cy="2514286"/>
          </a:xfrm>
          <a:prstGeom prst="rect">
            <a:avLst/>
          </a:prstGeom>
        </p:spPr>
      </p:pic>
      <p:pic>
        <p:nvPicPr>
          <p:cNvPr id="7" name="Picture 6"/>
          <p:cNvPicPr>
            <a:picLocks noChangeAspect="1"/>
          </p:cNvPicPr>
          <p:nvPr/>
        </p:nvPicPr>
        <p:blipFill>
          <a:blip r:embed="rId4"/>
          <a:stretch>
            <a:fillRect/>
          </a:stretch>
        </p:blipFill>
        <p:spPr>
          <a:xfrm>
            <a:off x="2533905" y="4343400"/>
            <a:ext cx="4076190" cy="1076190"/>
          </a:xfrm>
          <a:prstGeom prst="rect">
            <a:avLst/>
          </a:prstGeom>
        </p:spPr>
      </p:pic>
    </p:spTree>
    <p:extLst>
      <p:ext uri="{BB962C8B-B14F-4D97-AF65-F5344CB8AC3E}">
        <p14:creationId xmlns:p14="http://schemas.microsoft.com/office/powerpoint/2010/main" val="13642699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sz="3600" dirty="0"/>
              <a:t/>
            </a:r>
            <a:br>
              <a:rPr sz="3600" dirty="0"/>
            </a:br>
            <a:r>
              <a:rPr sz="3600" dirty="0">
                <a:latin typeface="Calibri" pitchFamily="34" charset="0"/>
                <a:cs typeface="Calibri" pitchFamily="34" charset="0"/>
              </a:rPr>
              <a:t>David </a:t>
            </a:r>
            <a:r>
              <a:rPr sz="3600" dirty="0" err="1">
                <a:latin typeface="Calibri" pitchFamily="34" charset="0"/>
                <a:cs typeface="Calibri" pitchFamily="34" charset="0"/>
              </a:rPr>
              <a:t>Kroenke</a:t>
            </a:r>
            <a:r>
              <a:rPr sz="3600" dirty="0">
                <a:latin typeface="Calibri" pitchFamily="34" charset="0"/>
                <a:cs typeface="Calibri" pitchFamily="34" charset="0"/>
              </a:rPr>
              <a:t> and David Auer</a:t>
            </a:r>
            <a:r>
              <a:rPr sz="3600" dirty="0"/>
              <a:t/>
            </a:r>
            <a:br>
              <a:rPr sz="3600" dirty="0"/>
            </a:br>
            <a:r>
              <a:rPr sz="4000" dirty="0"/>
              <a:t> </a:t>
            </a:r>
            <a:r>
              <a:rPr sz="4000" dirty="0">
                <a:latin typeface="Calibri" pitchFamily="34" charset="0"/>
                <a:cs typeface="Calibri" pitchFamily="34" charset="0"/>
              </a:rPr>
              <a:t>Database Processing</a:t>
            </a:r>
            <a:r>
              <a:rPr sz="4000" dirty="0">
                <a:solidFill>
                  <a:schemeClr val="tx1"/>
                </a:solidFill>
              </a:rPr>
              <a:t/>
            </a:r>
            <a:br>
              <a:rPr sz="4000" dirty="0">
                <a:solidFill>
                  <a:schemeClr val="tx1"/>
                </a:solidFill>
              </a:rPr>
            </a:br>
            <a:r>
              <a:rPr sz="3200" dirty="0">
                <a:solidFill>
                  <a:schemeClr val="bg1">
                    <a:lumMod val="85000"/>
                  </a:schemeClr>
                </a:solidFill>
                <a:latin typeface="Calibri" pitchFamily="34" charset="0"/>
                <a:cs typeface="Calibri" pitchFamily="34" charset="0"/>
              </a:rPr>
              <a:t>Fundamentals, Design, and Implementation</a:t>
            </a:r>
            <a:r>
              <a:rPr sz="3200" dirty="0">
                <a:solidFill>
                  <a:schemeClr val="bg2">
                    <a:lumMod val="40000"/>
                    <a:lumOff val="60000"/>
                  </a:schemeClr>
                </a:solidFill>
              </a:rPr>
              <a:t/>
            </a:r>
            <a:br>
              <a:rPr sz="3200" dirty="0">
                <a:solidFill>
                  <a:schemeClr val="bg2">
                    <a:lumMod val="40000"/>
                    <a:lumOff val="60000"/>
                  </a:schemeClr>
                </a:solidFill>
              </a:rPr>
            </a:br>
            <a:r>
              <a:rPr sz="3200" dirty="0">
                <a:solidFill>
                  <a:schemeClr val="bg1">
                    <a:lumMod val="85000"/>
                  </a:schemeClr>
                </a:solidFill>
                <a:latin typeface="Calibri" pitchFamily="34" charset="0"/>
                <a:cs typeface="Calibri" pitchFamily="34" charset="0"/>
              </a:rPr>
              <a:t>(</a:t>
            </a:r>
            <a:r>
              <a:rPr sz="3200" dirty="0" smtClean="0">
                <a:solidFill>
                  <a:schemeClr val="bg1">
                    <a:lumMod val="85000"/>
                  </a:schemeClr>
                </a:solidFill>
                <a:latin typeface="Calibri" pitchFamily="34" charset="0"/>
                <a:cs typeface="Calibri" pitchFamily="34" charset="0"/>
              </a:rPr>
              <a:t>1</a:t>
            </a:r>
            <a:r>
              <a:rPr lang="en-US" sz="3200" dirty="0" smtClean="0">
                <a:solidFill>
                  <a:schemeClr val="bg1">
                    <a:lumMod val="85000"/>
                  </a:schemeClr>
                </a:solidFill>
                <a:latin typeface="Calibri" pitchFamily="34" charset="0"/>
                <a:cs typeface="Calibri" pitchFamily="34" charset="0"/>
              </a:rPr>
              <a:t>4</a:t>
            </a:r>
            <a:r>
              <a:rPr sz="3200" baseline="30000" dirty="0" smtClean="0">
                <a:solidFill>
                  <a:schemeClr val="bg1">
                    <a:lumMod val="85000"/>
                  </a:schemeClr>
                </a:solidFill>
                <a:latin typeface="Calibri" pitchFamily="34" charset="0"/>
                <a:cs typeface="Calibri" pitchFamily="34" charset="0"/>
              </a:rPr>
              <a:t>th</a:t>
            </a:r>
            <a:r>
              <a:rPr sz="3200" dirty="0" smtClean="0">
                <a:solidFill>
                  <a:schemeClr val="bg1">
                    <a:lumMod val="85000"/>
                  </a:schemeClr>
                </a:solidFill>
                <a:latin typeface="Calibri" pitchFamily="34" charset="0"/>
                <a:cs typeface="Calibri" pitchFamily="34" charset="0"/>
              </a:rPr>
              <a:t> </a:t>
            </a:r>
            <a:r>
              <a:rPr sz="3200" dirty="0">
                <a:solidFill>
                  <a:schemeClr val="bg1">
                    <a:lumMod val="85000"/>
                  </a:schemeClr>
                </a:solidFill>
                <a:latin typeface="Calibri" pitchFamily="34" charset="0"/>
                <a:cs typeface="Calibri" pitchFamily="34" charset="0"/>
              </a:rPr>
              <a:t>Edition)</a:t>
            </a:r>
            <a:r>
              <a:rPr sz="3200" dirty="0">
                <a:solidFill>
                  <a:schemeClr val="bg1">
                    <a:lumMod val="85000"/>
                  </a:schemeClr>
                </a:solidFill>
              </a:rPr>
              <a:t/>
            </a:r>
            <a:br>
              <a:rPr sz="3200" dirty="0">
                <a:solidFill>
                  <a:schemeClr val="bg1">
                    <a:lumMod val="85000"/>
                  </a:schemeClr>
                </a:solidFill>
              </a:rPr>
            </a:br>
            <a:endParaRPr sz="3200" dirty="0">
              <a:solidFill>
                <a:schemeClr val="bg1">
                  <a:lumMod val="85000"/>
                </a:schemeClr>
              </a:solidFill>
            </a:endParaRP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93</a:t>
            </a:fld>
            <a:endParaRPr lang="en-US" smtClean="0"/>
          </a:p>
          <a:p>
            <a:pPr>
              <a:defRPr/>
            </a:pPr>
            <a:endParaRPr lang="en-US" dirty="0"/>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4"/>
          <p:cNvSpPr txBox="1">
            <a:spLocks noChangeArrowheads="1"/>
          </p:cNvSpPr>
          <p:nvPr/>
        </p:nvSpPr>
        <p:spPr bwMode="auto">
          <a:xfrm>
            <a:off x="457200" y="3657600"/>
            <a:ext cx="82296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lnSpc>
                <a:spcPct val="80000"/>
              </a:lnSpc>
              <a:buFontTx/>
              <a:buNone/>
            </a:pPr>
            <a:r>
              <a:rPr lang="en-US" b="1" kern="0" dirty="0" smtClean="0">
                <a:solidFill>
                  <a:srgbClr val="7B7ABB"/>
                </a:solidFill>
                <a:latin typeface="Calibri" pitchFamily="34" charset="0"/>
                <a:cs typeface="Calibri" pitchFamily="34" charset="0"/>
              </a:rPr>
              <a:t>End of Presentation:</a:t>
            </a:r>
          </a:p>
          <a:p>
            <a:pPr algn="ctr">
              <a:lnSpc>
                <a:spcPct val="80000"/>
              </a:lnSpc>
              <a:buFontTx/>
              <a:buNone/>
            </a:pPr>
            <a:r>
              <a:rPr lang="en-US" b="1" kern="0" dirty="0" smtClean="0">
                <a:solidFill>
                  <a:srgbClr val="D57A15"/>
                </a:solidFill>
                <a:latin typeface="Calibri" pitchFamily="34" charset="0"/>
                <a:cs typeface="Calibri" pitchFamily="34" charset="0"/>
              </a:rPr>
              <a:t>Chapter Two Part One</a:t>
            </a:r>
          </a:p>
        </p:txBody>
      </p:sp>
      <p:sp>
        <p:nvSpPr>
          <p:cNvPr id="10" name="Footer Placeholder 9"/>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cs typeface="Arial" charset="0"/>
            </a:endParaRPr>
          </a:p>
        </p:txBody>
      </p:sp>
      <p:pic>
        <p:nvPicPr>
          <p:cNvPr id="81923" name="Picture 3" descr="cid:3287383400_2177562"/>
          <p:cNvPicPr>
            <a:picLocks noChangeAspect="1" noChangeArrowheads="1"/>
          </p:cNvPicPr>
          <p:nvPr/>
        </p:nvPicPr>
        <p:blipFill>
          <a:blip r:embed="rId3" r:link="rId4" cstate="print"/>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81924" name="Rectangle 4"/>
          <p:cNvSpPr>
            <a:spLocks noChangeArrowheads="1"/>
          </p:cNvSpPr>
          <p:nvPr/>
        </p:nvSpPr>
        <p:spPr bwMode="auto">
          <a:xfrm>
            <a:off x="685800" y="2895600"/>
            <a:ext cx="7589838" cy="1069975"/>
          </a:xfrm>
          <a:prstGeom prst="rect">
            <a:avLst/>
          </a:prstGeom>
          <a:noFill/>
          <a:ln w="25400">
            <a:noFill/>
            <a:miter lim="800000"/>
            <a:headEnd/>
            <a:tailEnd/>
          </a:ln>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94</a:t>
            </a:fld>
            <a:endParaRPr lang="en-US" smtClean="0"/>
          </a:p>
          <a:p>
            <a:pPr>
              <a:defRPr/>
            </a:pPr>
            <a:endParaRPr lang="en-US" dirty="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5404</TotalTime>
  <Words>3994</Words>
  <Application>Microsoft Office PowerPoint</Application>
  <PresentationFormat>On-screen Show (4:3)</PresentationFormat>
  <Paragraphs>463</Paragraphs>
  <Slides>94</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Courier New</vt:lpstr>
      <vt:lpstr>MentorStd-Light</vt:lpstr>
      <vt:lpstr>MentorStd-LightItalic</vt:lpstr>
      <vt:lpstr>Times New Roman</vt:lpstr>
      <vt:lpstr>Theme-DBP-e14</vt:lpstr>
      <vt:lpstr> David M. Kroenke and David J. Auer Database Processing: Fundamentals, Design, and Implementation </vt:lpstr>
      <vt:lpstr>Chapter Objectives</vt:lpstr>
      <vt:lpstr>Chapter Objectives</vt:lpstr>
      <vt:lpstr>Chapter Objectives</vt:lpstr>
      <vt:lpstr>Chapter Objectives</vt:lpstr>
      <vt:lpstr>Coverage</vt:lpstr>
      <vt:lpstr>Business Intelligence (BI) Systems</vt:lpstr>
      <vt:lpstr>Ad-Hoc Queries</vt:lpstr>
      <vt:lpstr>Components of a Data Warehouse</vt:lpstr>
      <vt:lpstr>Cape Codd Outdoor Sports</vt:lpstr>
      <vt:lpstr>Cape Codd Outdoor Sports</vt:lpstr>
      <vt:lpstr>Cape Codd Retail Sales Structure</vt:lpstr>
      <vt:lpstr>Cape Codd Outdoor Sports Retail Sales and Catalog Context Data Extraction I</vt:lpstr>
      <vt:lpstr>Cape Codd Outdoor Sports Retail Sales and Catalog Context Data Extraction II</vt:lpstr>
      <vt:lpstr>Extracted Data Format</vt:lpstr>
      <vt:lpstr>Extracted Data Tables I [in Microsoft Access 2013]</vt:lpstr>
      <vt:lpstr>Extracted Tables II [in Microsoft Access 2013]</vt:lpstr>
      <vt:lpstr>Extracted Tables III [in Microsoft Access 2013]</vt:lpstr>
      <vt:lpstr>Cape Codd Database Available Online I</vt:lpstr>
      <vt:lpstr>Cape Codd Database Available Online II</vt:lpstr>
      <vt:lpstr>Structured Query Language</vt:lpstr>
      <vt:lpstr>SQL As a Data Sublanguage</vt:lpstr>
      <vt:lpstr>SQL Categories</vt:lpstr>
      <vt:lpstr>SQL DDL</vt:lpstr>
      <vt:lpstr>SQL DML</vt:lpstr>
      <vt:lpstr>SQL SQL/PSM</vt:lpstr>
      <vt:lpstr>SQL TCL</vt:lpstr>
      <vt:lpstr>SQL DCL</vt:lpstr>
      <vt:lpstr>CRUD</vt:lpstr>
      <vt:lpstr>The SQL SELECT Statement</vt:lpstr>
      <vt:lpstr>Specific Columns on One Table</vt:lpstr>
      <vt:lpstr>Selecting All Columns:  The SQL Asterisk (*) Wildcard Character</vt:lpstr>
      <vt:lpstr>Specifying Column Order I</vt:lpstr>
      <vt:lpstr>Specifying Column Order II</vt:lpstr>
      <vt:lpstr>Note: Extra Tables Shown</vt:lpstr>
      <vt:lpstr>Using Microsoft Access 2013 I</vt:lpstr>
      <vt:lpstr>Using Microsoft Access 2013 II </vt:lpstr>
      <vt:lpstr>Using Microsoft Access 2013 III </vt:lpstr>
      <vt:lpstr>Using Microsoft Access 2013 IV </vt:lpstr>
      <vt:lpstr>Using Microsoft Access 2013  V </vt:lpstr>
      <vt:lpstr>Using Microsoft Access 2013 VI The Query Results</vt:lpstr>
      <vt:lpstr>Using Microsoft Access 2013 VII Saving the Query</vt:lpstr>
      <vt:lpstr>Using Microsoft Access 2013 VII The Named and Saved Query</vt:lpstr>
      <vt:lpstr>Using Microsoft SQL Server 2014 I The Microsoft SQL Server Management Studio</vt:lpstr>
      <vt:lpstr>Using Microsoft SQL Server 2014 II Saving a Microsoft SQL Server 2014 Query</vt:lpstr>
      <vt:lpstr>Using Oracle Database I Oracle SQL Developer</vt:lpstr>
      <vt:lpstr>Using Oracle Database II Saving an Oracle Database SQL Query</vt:lpstr>
      <vt:lpstr>Using MySQL 5.6 I MySQL Workbench</vt:lpstr>
      <vt:lpstr>Using MySQL 5.6 II Saving a MySQL 5.6 Query</vt:lpstr>
      <vt:lpstr>Reading Specified Rows from a Single Table The SQL DISTINCT Keyword</vt:lpstr>
      <vt:lpstr>Reading Specified Rows from a Single Table The SQL TOP {NumberOfRows} Function</vt:lpstr>
      <vt:lpstr>Reading Specified Rows from a Single Table The SQL TOP {Percentage} PERCENT Function</vt:lpstr>
      <vt:lpstr>Reading Specified Rows from a Single Table The SQL WHERE Clause: Character Strings</vt:lpstr>
      <vt:lpstr>SQL Comparison Operators</vt:lpstr>
      <vt:lpstr>Reading Specified Rows from a Single Table The SQL WHERE Clause: Dates</vt:lpstr>
      <vt:lpstr>Reading Specified Rows from a Single Table The SQL WHERE Clause: Numbers</vt:lpstr>
      <vt:lpstr>Reading Specified Columns and Rows from a Single Table Column Names and the SQL WHERE Clause</vt:lpstr>
      <vt:lpstr>Sorting the SQL Query Results The SQL ORDER BY Clause</vt:lpstr>
      <vt:lpstr>Sorting the SQL Query Results Ascending and Descending Sort Order</vt:lpstr>
      <vt:lpstr>SQL WHERE Clause Options SQL Logical Operators</vt:lpstr>
      <vt:lpstr>SQL WHERE Clause Options SQL AND Operator</vt:lpstr>
      <vt:lpstr>SQL WHERE Clause Options SQL OR Operator</vt:lpstr>
      <vt:lpstr>SQL WHERE Clause Options SQL NOT Operator</vt:lpstr>
      <vt:lpstr>SQL WHERE Clause Options Sets of Values: SQL IN Operator</vt:lpstr>
      <vt:lpstr>SQL WHERE Clause Options Sets of Values: SQL NOT IN Operator</vt:lpstr>
      <vt:lpstr>SQL WHERE Clause Options Ranges of Values: Using Math Symbols</vt:lpstr>
      <vt:lpstr>SQL WHERE Clause Options Ranges of Values: SQL BETWEEN Operator</vt:lpstr>
      <vt:lpstr>SQL WHERE Clause Options Ranges of Values: SQL NOT BETWEEN Operator</vt:lpstr>
      <vt:lpstr>SQL WHERE Clause Options Character String Patterns: SQL Wildcard Characters</vt:lpstr>
      <vt:lpstr>SQL WHERE Clause Options Character String Patterns: SQL LIKE Operator I</vt:lpstr>
      <vt:lpstr>SQL WHERE Clause Options Character String Patterns: SQL LIKE Operator II</vt:lpstr>
      <vt:lpstr>SQL WHERE Clause Options Character String Patterns: SQL LIKE Operator III</vt:lpstr>
      <vt:lpstr>SQL WHERE Clause Options Using NULL Values: SQL IS NULL Operator</vt:lpstr>
      <vt:lpstr>SQL WHERE Clause Options Using NULL Values: SQL IS NOT NULL Operator</vt:lpstr>
      <vt:lpstr>Performing Calculations in SQL Queries SQL Built-in Aggregate Functions</vt:lpstr>
      <vt:lpstr>Performing Calculations in SQL Queries Using SQL Built-in Aggregate Functions: SUM</vt:lpstr>
      <vt:lpstr>Performing Calculations in SQL Queries Using SQL Built-in Aggregate Functions: SUM, AVG, MIN and MAX</vt:lpstr>
      <vt:lpstr>Performing Calculations in SQL Queries Using SQL Built-in Aggregate Functions: COUNT(*)</vt:lpstr>
      <vt:lpstr>Performing Calculations in SQL Queries Using SQL Built-in Aggregate Functions: COUNT({Name})</vt:lpstr>
      <vt:lpstr>Performing Calculations in SQL Queries SQL Expressions</vt:lpstr>
      <vt:lpstr>Performing Calculations in SQL Queries Using SQL Expressions</vt:lpstr>
      <vt:lpstr>Performing Calculations in SQL Queries Using SQL Expressions with String Functions: Concatenation I</vt:lpstr>
      <vt:lpstr>Performing Calculations in SQL Queries Using SQL Expressions with String Functions: Concatenation II</vt:lpstr>
      <vt:lpstr>Performing Calculations in SQL Queries Using SQL Expressions with String Functions: RTRIM Function</vt:lpstr>
      <vt:lpstr>Grouping Rows in SQL Queries Department Groups in the CATALOG_SKU_2014 Table</vt:lpstr>
      <vt:lpstr>Grouping Rows in SQL Queries The Department Groups Summarized in Microsoft Excel 2013</vt:lpstr>
      <vt:lpstr>Grouping Rows in SQL Queries The SQL GROUP BY Clause</vt:lpstr>
      <vt:lpstr>Grouping Rows in SQL Queries The SQL HAVING Clause</vt:lpstr>
      <vt:lpstr>Grouping Rows in SQL Queries</vt:lpstr>
      <vt:lpstr>Grouping Rows in SQL Queries Grouping by More Than One Column</vt:lpstr>
      <vt:lpstr>Grouping Rows in SQL Queries Column Names that Must Appear in GROUP BY</vt:lpstr>
      <vt:lpstr>Grouping Rows in SQL Queries Using the SQL ORDER BY Clause with Groupings</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DBP-e14-PP-Chapter-02-Part-01</dc:title>
  <dc:creator>David J. Auer</dc:creator>
  <cp:lastModifiedBy>Kim Norbuta</cp:lastModifiedBy>
  <cp:revision>207</cp:revision>
  <dcterms:created xsi:type="dcterms:W3CDTF">2005-01-24T23:48:45Z</dcterms:created>
  <dcterms:modified xsi:type="dcterms:W3CDTF">2015-09-14T01:55:02Z</dcterms:modified>
</cp:coreProperties>
</file>